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02" r:id="rId4"/>
    <p:sldId id="303" r:id="rId5"/>
    <p:sldId id="306" r:id="rId6"/>
    <p:sldId id="307" r:id="rId7"/>
    <p:sldId id="305" r:id="rId8"/>
    <p:sldId id="311" r:id="rId9"/>
    <p:sldId id="316" r:id="rId10"/>
    <p:sldId id="317" r:id="rId11"/>
    <p:sldId id="318" r:id="rId12"/>
    <p:sldId id="320" r:id="rId13"/>
    <p:sldId id="319" r:id="rId14"/>
    <p:sldId id="321" r:id="rId15"/>
    <p:sldId id="266" r:id="rId16"/>
    <p:sldId id="267" r:id="rId17"/>
    <p:sldId id="310" r:id="rId18"/>
    <p:sldId id="276" r:id="rId19"/>
    <p:sldId id="294" r:id="rId20"/>
    <p:sldId id="275" r:id="rId21"/>
    <p:sldId id="273" r:id="rId22"/>
    <p:sldId id="279" r:id="rId23"/>
    <p:sldId id="280" r:id="rId24"/>
    <p:sldId id="260" r:id="rId25"/>
    <p:sldId id="281" r:id="rId26"/>
    <p:sldId id="261" r:id="rId27"/>
    <p:sldId id="308" r:id="rId28"/>
    <p:sldId id="295" r:id="rId29"/>
    <p:sldId id="296" r:id="rId30"/>
    <p:sldId id="262" r:id="rId31"/>
    <p:sldId id="284" r:id="rId32"/>
    <p:sldId id="282" r:id="rId33"/>
    <p:sldId id="286" r:id="rId34"/>
    <p:sldId id="285" r:id="rId35"/>
    <p:sldId id="283" r:id="rId36"/>
    <p:sldId id="289" r:id="rId37"/>
    <p:sldId id="288" r:id="rId38"/>
    <p:sldId id="287" r:id="rId39"/>
    <p:sldId id="290" r:id="rId40"/>
    <p:sldId id="291" r:id="rId41"/>
    <p:sldId id="292" r:id="rId42"/>
    <p:sldId id="263" r:id="rId43"/>
    <p:sldId id="297" r:id="rId44"/>
    <p:sldId id="298" r:id="rId45"/>
    <p:sldId id="309" r:id="rId46"/>
    <p:sldId id="299" r:id="rId47"/>
    <p:sldId id="265" r:id="rId48"/>
    <p:sldId id="264" r:id="rId49"/>
    <p:sldId id="3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2" autoAdjust="0"/>
    <p:restoredTop sz="87128" autoAdjust="0"/>
  </p:normalViewPr>
  <p:slideViewPr>
    <p:cSldViewPr snapToGrid="0">
      <p:cViewPr varScale="1">
        <p:scale>
          <a:sx n="65" d="100"/>
          <a:sy n="65" d="100"/>
        </p:scale>
        <p:origin x="11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6D3BE-A43B-4389-84BD-924F8BC33651}" type="datetimeFigureOut">
              <a:rPr lang="en-US" smtClean="0"/>
              <a:t>12/11/2015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5907C-7467-4E53-9002-E8F690D1ED8D}" type="slidenum">
              <a:rPr lang="en-US" smtClean="0"/>
              <a:t>‹#›</a:t>
            </a:fld>
            <a:endParaRPr lang="en-US"/>
          </a:p>
        </p:txBody>
      </p:sp>
    </p:spTree>
    <p:extLst>
      <p:ext uri="{BB962C8B-B14F-4D97-AF65-F5344CB8AC3E}">
        <p14:creationId xmlns:p14="http://schemas.microsoft.com/office/powerpoint/2010/main" val="3276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1</a:t>
            </a:fld>
            <a:endParaRPr lang="en-US"/>
          </a:p>
        </p:txBody>
      </p:sp>
    </p:spTree>
    <p:extLst>
      <p:ext uri="{BB962C8B-B14F-4D97-AF65-F5344CB8AC3E}">
        <p14:creationId xmlns:p14="http://schemas.microsoft.com/office/powerpoint/2010/main" val="296840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a:t>
            </a:r>
            <a:r>
              <a:rPr lang="en-GB" baseline="0" dirty="0" smtClean="0"/>
              <a:t> this combination performs on all 482 images of Canon5D. The white squares show the failed images. </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20</a:t>
            </a:fld>
            <a:endParaRPr lang="en-US"/>
          </a:p>
        </p:txBody>
      </p:sp>
    </p:spTree>
    <p:extLst>
      <p:ext uri="{BB962C8B-B14F-4D97-AF65-F5344CB8AC3E}">
        <p14:creationId xmlns:p14="http://schemas.microsoft.com/office/powerpoint/2010/main" val="101974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3 or more</a:t>
            </a:r>
            <a:r>
              <a:rPr lang="en-GB" baseline="0" dirty="0" smtClean="0"/>
              <a:t> algorithms fail for an image we call that image a hard image. Here you can see 2 examples.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21</a:t>
            </a:fld>
            <a:endParaRPr lang="en-US"/>
          </a:p>
        </p:txBody>
      </p:sp>
    </p:spTree>
    <p:extLst>
      <p:ext uri="{BB962C8B-B14F-4D97-AF65-F5344CB8AC3E}">
        <p14:creationId xmlns:p14="http://schemas.microsoft.com/office/powerpoint/2010/main" val="74005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all five algorithms</a:t>
            </a:r>
            <a:r>
              <a:rPr lang="en-GB" baseline="0" dirty="0" smtClean="0"/>
              <a:t> succeed to estimate the illuminant for that image it is an easy one. You can see 2 examples here. The criteria for success or failure is that the error introduced by the algorithm for that particular image is lower or higher than a threshold.</a:t>
            </a:r>
          </a:p>
          <a:p>
            <a:endParaRPr lang="en-GB" baseline="0" dirty="0" smtClean="0"/>
          </a:p>
          <a:p>
            <a:r>
              <a:rPr lang="en-GB" baseline="0" dirty="0" smtClean="0"/>
              <a:t>69 out of 482 hard images and 173 out of 482 are easy images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22</a:t>
            </a:fld>
            <a:endParaRPr lang="en-US"/>
          </a:p>
        </p:txBody>
      </p:sp>
    </p:spTree>
    <p:extLst>
      <p:ext uri="{BB962C8B-B14F-4D97-AF65-F5344CB8AC3E}">
        <p14:creationId xmlns:p14="http://schemas.microsoft.com/office/powerpoint/2010/main" val="49678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combination with all statistical methods is the fastest one but results in relatively high number of failure cases. Such combination could provide a good basis for deciding an image is hard or easy. Plus running five statistical based algorithms by the camera seems reasonable. So if the errors for 3 or more statistical based algorithms are higher than a threshold we call that image a hard image.</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23</a:t>
            </a:fld>
            <a:endParaRPr lang="en-US"/>
          </a:p>
        </p:txBody>
      </p:sp>
    </p:spTree>
    <p:extLst>
      <p:ext uri="{BB962C8B-B14F-4D97-AF65-F5344CB8AC3E}">
        <p14:creationId xmlns:p14="http://schemas.microsoft.com/office/powerpoint/2010/main" val="51104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69 images out</a:t>
            </a:r>
            <a:r>
              <a:rPr lang="en-GB" baseline="0" dirty="0" smtClean="0"/>
              <a:t> of 482 for which the combination of statistical method have failed.</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24</a:t>
            </a:fld>
            <a:endParaRPr lang="en-US"/>
          </a:p>
        </p:txBody>
      </p:sp>
    </p:spTree>
    <p:extLst>
      <p:ext uri="{BB962C8B-B14F-4D97-AF65-F5344CB8AC3E}">
        <p14:creationId xmlns:p14="http://schemas.microsoft.com/office/powerpoint/2010/main" val="330373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see the performance of the 7 learning based methods for these</a:t>
            </a:r>
            <a:r>
              <a:rPr lang="en-GB" baseline="0" dirty="0" smtClean="0"/>
              <a:t> 69 hard images. Overall better performance. In particular L1 = exemplar-based can succeed on most of these images.</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25</a:t>
            </a:fld>
            <a:endParaRPr lang="en-US"/>
          </a:p>
        </p:txBody>
      </p:sp>
    </p:spTree>
    <p:extLst>
      <p:ext uri="{BB962C8B-B14F-4D97-AF65-F5344CB8AC3E}">
        <p14:creationId xmlns:p14="http://schemas.microsoft.com/office/powerpoint/2010/main" val="227647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We have studies the position of the estimated illuminant for hard</a:t>
            </a:r>
            <a:r>
              <a:rPr lang="en-GB" baseline="0" dirty="0" smtClean="0"/>
              <a:t> vs easy images using statistical based methods in different color spaces such as raw RGB, chromaticity diagram, with regard to the </a:t>
            </a:r>
            <a:r>
              <a:rPr lang="en-GB" baseline="0" dirty="0" err="1" smtClean="0"/>
              <a:t>plankian</a:t>
            </a:r>
            <a:r>
              <a:rPr lang="en-GB" baseline="0" dirty="0" smtClean="0"/>
              <a:t> line, etc. Raw RGB represent them the best. Here you can see the position of the mean of 5 estimates for hard vs easy images on the left. On the right you see the estimated illuminant for an image which has the median angle from the mean of the five estimates.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26</a:t>
            </a:fld>
            <a:endParaRPr lang="en-US"/>
          </a:p>
        </p:txBody>
      </p:sp>
    </p:spTree>
    <p:extLst>
      <p:ext uri="{BB962C8B-B14F-4D97-AF65-F5344CB8AC3E}">
        <p14:creationId xmlns:p14="http://schemas.microsoft.com/office/powerpoint/2010/main" val="164046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We have studies the position of the estimated illuminant for hard</a:t>
            </a:r>
            <a:r>
              <a:rPr lang="en-GB" baseline="0" dirty="0" smtClean="0"/>
              <a:t> vs easy images using statistical based methods in different color spaces such as raw RGB, chromaticity diagram, with regard to the </a:t>
            </a:r>
            <a:r>
              <a:rPr lang="en-GB" baseline="0" dirty="0" err="1" smtClean="0"/>
              <a:t>plankian</a:t>
            </a:r>
            <a:r>
              <a:rPr lang="en-GB" baseline="0" dirty="0" smtClean="0"/>
              <a:t> line, etc. Raw RGB represent them the best. Here you can see the position of the mean of 5 estimates for hard vs easy images on the left. On the right you see the estimated illuminant for an image which has the median angle from the mean of the five estimates.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27</a:t>
            </a:fld>
            <a:endParaRPr lang="en-US"/>
          </a:p>
        </p:txBody>
      </p:sp>
    </p:spTree>
    <p:extLst>
      <p:ext uri="{BB962C8B-B14F-4D97-AF65-F5344CB8AC3E}">
        <p14:creationId xmlns:p14="http://schemas.microsoft.com/office/powerpoint/2010/main" val="343919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In RAW RGB space,</a:t>
            </a:r>
            <a:r>
              <a:rPr lang="en-GB" baseline="0" dirty="0" smtClean="0"/>
              <a:t> we have tested the accuracy of our classification model for these features. NOTE: </a:t>
            </a:r>
            <a:r>
              <a:rPr lang="en-GB" baseline="0" dirty="0" err="1" smtClean="0"/>
              <a:t>std</a:t>
            </a:r>
            <a:r>
              <a:rPr lang="en-GB" baseline="0" dirty="0" smtClean="0"/>
              <a:t> is just an angle (standard deviation of five estimates from the centroid)</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28</a:t>
            </a:fld>
            <a:endParaRPr lang="en-US"/>
          </a:p>
        </p:txBody>
      </p:sp>
    </p:spTree>
    <p:extLst>
      <p:ext uri="{BB962C8B-B14F-4D97-AF65-F5344CB8AC3E}">
        <p14:creationId xmlns:p14="http://schemas.microsoft.com/office/powerpoint/2010/main" val="155340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We ultimately stayed</a:t>
            </a:r>
            <a:r>
              <a:rPr lang="en-GB" baseline="0" dirty="0" smtClean="0"/>
              <a:t> with the mean of the five estimates. The classifier based on this feature has the highest accuracy, specially with classifying hard images.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29</a:t>
            </a:fld>
            <a:endParaRPr lang="en-US"/>
          </a:p>
        </p:txBody>
      </p:sp>
    </p:spTree>
    <p:extLst>
      <p:ext uri="{BB962C8B-B14F-4D97-AF65-F5344CB8AC3E}">
        <p14:creationId xmlns:p14="http://schemas.microsoft.com/office/powerpoint/2010/main" val="16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brief introduction on illuminant estimation</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2</a:t>
            </a:fld>
            <a:endParaRPr lang="en-US"/>
          </a:p>
        </p:txBody>
      </p:sp>
    </p:spTree>
    <p:extLst>
      <p:ext uri="{BB962C8B-B14F-4D97-AF65-F5344CB8AC3E}">
        <p14:creationId xmlns:p14="http://schemas.microsoft.com/office/powerpoint/2010/main" val="146906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presenting our</a:t>
            </a:r>
            <a:r>
              <a:rPr lang="en-GB" baseline="0" dirty="0" smtClean="0"/>
              <a:t> hybrid method as following …..</a:t>
            </a:r>
          </a:p>
          <a:p>
            <a:r>
              <a:rPr lang="en-GB" baseline="0" dirty="0" smtClean="0"/>
              <a:t>Using cross fold validation, for the training images ….</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30</a:t>
            </a:fld>
            <a:endParaRPr lang="en-US"/>
          </a:p>
        </p:txBody>
      </p:sp>
    </p:spTree>
    <p:extLst>
      <p:ext uri="{BB962C8B-B14F-4D97-AF65-F5344CB8AC3E}">
        <p14:creationId xmlns:p14="http://schemas.microsoft.com/office/powerpoint/2010/main" val="43337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illuminant is estimated using the simple-based</a:t>
            </a:r>
            <a:r>
              <a:rPr lang="en-GB" baseline="0" dirty="0" smtClean="0"/>
              <a:t> algorithms. The error is calculated based on the ground truth illuminant. Remembering the criteria for labelling hard and easy images. We label the images in the training set.</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31</a:t>
            </a:fld>
            <a:endParaRPr lang="en-US"/>
          </a:p>
        </p:txBody>
      </p:sp>
    </p:spTree>
    <p:extLst>
      <p:ext uri="{BB962C8B-B14F-4D97-AF65-F5344CB8AC3E}">
        <p14:creationId xmlns:p14="http://schemas.microsoft.com/office/powerpoint/2010/main" val="4167269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the feature</a:t>
            </a:r>
            <a:r>
              <a:rPr lang="en-GB" baseline="0" dirty="0" smtClean="0"/>
              <a:t> extraction the mean of five estimates are calculated per image.</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32</a:t>
            </a:fld>
            <a:endParaRPr lang="en-US"/>
          </a:p>
        </p:txBody>
      </p:sp>
    </p:spTree>
    <p:extLst>
      <p:ext uri="{BB962C8B-B14F-4D97-AF65-F5344CB8AC3E}">
        <p14:creationId xmlns:p14="http://schemas.microsoft.com/office/powerpoint/2010/main" val="281846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Observing</a:t>
            </a:r>
            <a:r>
              <a:rPr lang="en-GB" baseline="0" dirty="0" smtClean="0"/>
              <a:t> the mean estimates in the RAW RGB space for the training images labelled as hard or easy, they can be classified.</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33</a:t>
            </a:fld>
            <a:endParaRPr lang="en-US"/>
          </a:p>
        </p:txBody>
      </p:sp>
    </p:spTree>
    <p:extLst>
      <p:ext uri="{BB962C8B-B14F-4D97-AF65-F5344CB8AC3E}">
        <p14:creationId xmlns:p14="http://schemas.microsoft.com/office/powerpoint/2010/main" val="342980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build an SVM</a:t>
            </a:r>
            <a:r>
              <a:rPr lang="en-GB" baseline="0" dirty="0" smtClean="0"/>
              <a:t> classifier which serves as our model for classification hard and easy images.</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34</a:t>
            </a:fld>
            <a:endParaRPr lang="en-US"/>
          </a:p>
        </p:txBody>
      </p:sp>
    </p:spTree>
    <p:extLst>
      <p:ext uri="{BB962C8B-B14F-4D97-AF65-F5344CB8AC3E}">
        <p14:creationId xmlns:p14="http://schemas.microsoft.com/office/powerpoint/2010/main" val="290695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test phase, for a given image</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35</a:t>
            </a:fld>
            <a:endParaRPr lang="en-US"/>
          </a:p>
        </p:txBody>
      </p:sp>
    </p:spTree>
    <p:extLst>
      <p:ext uri="{BB962C8B-B14F-4D97-AF65-F5344CB8AC3E}">
        <p14:creationId xmlns:p14="http://schemas.microsoft.com/office/powerpoint/2010/main" val="315838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five illuminants</a:t>
            </a:r>
            <a:r>
              <a:rPr lang="en-GB" baseline="0" dirty="0" smtClean="0"/>
              <a:t> are estimated</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36</a:t>
            </a:fld>
            <a:endParaRPr lang="en-US"/>
          </a:p>
        </p:txBody>
      </p:sp>
    </p:spTree>
    <p:extLst>
      <p:ext uri="{BB962C8B-B14F-4D97-AF65-F5344CB8AC3E}">
        <p14:creationId xmlns:p14="http://schemas.microsoft.com/office/powerpoint/2010/main" val="224152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mean of the five illuminants is calculated ..</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37</a:t>
            </a:fld>
            <a:endParaRPr lang="en-US"/>
          </a:p>
        </p:txBody>
      </p:sp>
    </p:spTree>
    <p:extLst>
      <p:ext uri="{BB962C8B-B14F-4D97-AF65-F5344CB8AC3E}">
        <p14:creationId xmlns:p14="http://schemas.microsoft.com/office/powerpoint/2010/main" val="1542016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using the classification model</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38</a:t>
            </a:fld>
            <a:endParaRPr lang="en-US"/>
          </a:p>
        </p:txBody>
      </p:sp>
    </p:spTree>
    <p:extLst>
      <p:ext uri="{BB962C8B-B14F-4D97-AF65-F5344CB8AC3E}">
        <p14:creationId xmlns:p14="http://schemas.microsoft.com/office/powerpoint/2010/main" val="3903955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decided whether it is an easy or hard image.</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39</a:t>
            </a:fld>
            <a:endParaRPr lang="en-US"/>
          </a:p>
        </p:txBody>
      </p:sp>
    </p:spTree>
    <p:extLst>
      <p:ext uri="{BB962C8B-B14F-4D97-AF65-F5344CB8AC3E}">
        <p14:creationId xmlns:p14="http://schemas.microsoft.com/office/powerpoint/2010/main" val="77902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chronicle of illuminant estimation algorithms. They are all ranked based on the following statistics over a chosen benchmark dataset.</a:t>
            </a:r>
          </a:p>
          <a:p>
            <a:r>
              <a:rPr lang="en-US" sz="1200" b="0" i="0" u="none" strike="noStrike" kern="1200" baseline="0" dirty="0" smtClean="0">
                <a:solidFill>
                  <a:schemeClr val="tx1"/>
                </a:solidFill>
                <a:latin typeface="+mn-lt"/>
                <a:ea typeface="+mn-ea"/>
                <a:cs typeface="+mn-cs"/>
              </a:rPr>
              <a:t>none of the prior works have examined if there is any commonality in these statistics across the images in the dataset.</a:t>
            </a:r>
          </a:p>
          <a:p>
            <a:r>
              <a:rPr lang="en-US" sz="1200" b="0" i="0" kern="1200" dirty="0" smtClean="0">
                <a:solidFill>
                  <a:schemeClr val="tx1"/>
                </a:solidFill>
                <a:effectLst/>
                <a:latin typeface="+mn-lt"/>
                <a:ea typeface="+mn-ea"/>
                <a:cs typeface="+mn-cs"/>
              </a:rPr>
              <a:t>such aggregate metrics make it hard to determine the performance between methods in terms of individual images</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nd if there are "hard images“</a:t>
            </a:r>
            <a:r>
              <a:rPr lang="en-US" sz="1200" b="0" i="0" kern="1200" baseline="0" dirty="0" smtClean="0">
                <a:solidFill>
                  <a:schemeClr val="tx1"/>
                </a:solidFill>
                <a:effectLst/>
                <a:latin typeface="+mn-lt"/>
                <a:ea typeface="+mn-ea"/>
                <a:cs typeface="+mn-cs"/>
              </a:rPr>
              <a:t> where all algorithms or a certain group of algorithms fail for these images.</a:t>
            </a:r>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7</a:t>
            </a:fld>
            <a:endParaRPr lang="en-US"/>
          </a:p>
        </p:txBody>
      </p:sp>
    </p:spTree>
    <p:extLst>
      <p:ext uri="{BB962C8B-B14F-4D97-AF65-F5344CB8AC3E}">
        <p14:creationId xmlns:p14="http://schemas.microsoft.com/office/powerpoint/2010/main" val="138184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the image is classified as easy this means the estimates by the statistical based models are succeeding well and their results provided by the camera can be used as the ultimate estimation.</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40</a:t>
            </a:fld>
            <a:endParaRPr lang="en-US"/>
          </a:p>
        </p:txBody>
      </p:sp>
    </p:spTree>
    <p:extLst>
      <p:ext uri="{BB962C8B-B14F-4D97-AF65-F5344CB8AC3E}">
        <p14:creationId xmlns:p14="http://schemas.microsoft.com/office/powerpoint/2010/main" val="78922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statistical based algorithms are failing for the hard images. Therefore, we need more complicated algorithms for hard images. We propose that the a learning-based method be used as an off-line solution at this stage.</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41</a:t>
            </a:fld>
            <a:endParaRPr lang="en-US"/>
          </a:p>
        </p:txBody>
      </p:sp>
    </p:spTree>
    <p:extLst>
      <p:ext uri="{BB962C8B-B14F-4D97-AF65-F5344CB8AC3E}">
        <p14:creationId xmlns:p14="http://schemas.microsoft.com/office/powerpoint/2010/main" val="225833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65907C-7467-4E53-9002-E8F690D1ED8D}" type="slidenum">
              <a:rPr lang="en-US" smtClean="0"/>
              <a:t>42</a:t>
            </a:fld>
            <a:endParaRPr lang="en-US"/>
          </a:p>
        </p:txBody>
      </p:sp>
    </p:spTree>
    <p:extLst>
      <p:ext uri="{BB962C8B-B14F-4D97-AF65-F5344CB8AC3E}">
        <p14:creationId xmlns:p14="http://schemas.microsoft.com/office/powerpoint/2010/main" val="248619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can see that the overall error using the hybrid strategy reduces significantly compared to the errors introduced by statistical methods. By classifying hard images and treating them differently we can avoid the high errors introduced by statistical base methods.</a:t>
            </a:r>
          </a:p>
        </p:txBody>
      </p:sp>
      <p:sp>
        <p:nvSpPr>
          <p:cNvPr id="4" name="Slide Number Placeholder 3"/>
          <p:cNvSpPr>
            <a:spLocks noGrp="1"/>
          </p:cNvSpPr>
          <p:nvPr>
            <p:ph type="sldNum" sz="quarter" idx="10"/>
          </p:nvPr>
        </p:nvSpPr>
        <p:spPr/>
        <p:txBody>
          <a:bodyPr/>
          <a:lstStyle/>
          <a:p>
            <a:fld id="{B565907C-7467-4E53-9002-E8F690D1ED8D}" type="slidenum">
              <a:rPr lang="en-US" smtClean="0"/>
              <a:t>43</a:t>
            </a:fld>
            <a:endParaRPr lang="en-US"/>
          </a:p>
        </p:txBody>
      </p:sp>
    </p:spTree>
    <p:extLst>
      <p:ext uri="{BB962C8B-B14F-4D97-AF65-F5344CB8AC3E}">
        <p14:creationId xmlns:p14="http://schemas.microsoft.com/office/powerpoint/2010/main" val="176571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Considering</a:t>
            </a:r>
            <a:r>
              <a:rPr lang="en-GB" baseline="0" dirty="0" smtClean="0"/>
              <a:t> the low median angular error for learning based method L1 on all images let’s consider using it. This will take per image 1.96 minute in average. This means overall for a test set of 325 images it takes 10.7 hours. But with the hybrid strategy this can be reduced to 21.9s per image which is the time required to run all five statistical algorithm. And if an image is classified as hard the 1.96 minutes can be spent to run the learning based method for that particular image.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44</a:t>
            </a:fld>
            <a:endParaRPr lang="en-US"/>
          </a:p>
        </p:txBody>
      </p:sp>
    </p:spTree>
    <p:extLst>
      <p:ext uri="{BB962C8B-B14F-4D97-AF65-F5344CB8AC3E}">
        <p14:creationId xmlns:p14="http://schemas.microsoft.com/office/powerpoint/2010/main" val="427030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can see that the overall error using the hybrid strategy reduces significantly compared to the errors introduced by statistical methods. By classifying hard images and treating them differently we can avoid the high errors introduced by statistical base methods.</a:t>
            </a:r>
          </a:p>
        </p:txBody>
      </p:sp>
      <p:sp>
        <p:nvSpPr>
          <p:cNvPr id="4" name="Slide Number Placeholder 3"/>
          <p:cNvSpPr>
            <a:spLocks noGrp="1"/>
          </p:cNvSpPr>
          <p:nvPr>
            <p:ph type="sldNum" sz="quarter" idx="10"/>
          </p:nvPr>
        </p:nvSpPr>
        <p:spPr/>
        <p:txBody>
          <a:bodyPr/>
          <a:lstStyle/>
          <a:p>
            <a:fld id="{B565907C-7467-4E53-9002-E8F690D1ED8D}" type="slidenum">
              <a:rPr lang="en-US" smtClean="0"/>
              <a:t>45</a:t>
            </a:fld>
            <a:endParaRPr lang="en-US"/>
          </a:p>
        </p:txBody>
      </p:sp>
    </p:spTree>
    <p:extLst>
      <p:ext uri="{BB962C8B-B14F-4D97-AF65-F5344CB8AC3E}">
        <p14:creationId xmlns:p14="http://schemas.microsoft.com/office/powerpoint/2010/main" val="3200332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can improve the results further on easy images by applying the recent corrected moment method which calculates a correction matrix based on the estimated by gradient based methods (1</a:t>
            </a:r>
            <a:r>
              <a:rPr lang="en-GB" baseline="30000" dirty="0" smtClean="0"/>
              <a:t>st</a:t>
            </a:r>
            <a:r>
              <a:rPr lang="en-GB" baseline="0" dirty="0" smtClean="0"/>
              <a:t> &amp; 2</a:t>
            </a:r>
            <a:r>
              <a:rPr lang="en-GB" baseline="30000" dirty="0" smtClean="0"/>
              <a:t>nd</a:t>
            </a:r>
            <a:r>
              <a:rPr lang="en-GB" baseline="0" dirty="0" smtClean="0"/>
              <a:t> </a:t>
            </a:r>
            <a:r>
              <a:rPr lang="en-GB" baseline="0" dirty="0" err="1" smtClean="0"/>
              <a:t>ge</a:t>
            </a:r>
            <a:r>
              <a:rPr lang="en-GB" baseline="0" dirty="0" smtClean="0"/>
              <a:t>). The matrix can be learned before hand using some training data per camera and build in the camera.</a:t>
            </a:r>
          </a:p>
          <a:p>
            <a:endParaRPr lang="en-GB" baseline="0" dirty="0" smtClean="0"/>
          </a:p>
          <a:p>
            <a:r>
              <a:rPr lang="en-GB" baseline="0" dirty="0" smtClean="0"/>
              <a:t>Labelled data = 162 (training)+80 (test) = 242 images (not all of 482 is labelled due to the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482 canon5D – 162(training = 320 remains for this table. This table is the result of </a:t>
            </a:r>
            <a:r>
              <a:rPr lang="en-GB" baseline="0" dirty="0" err="1" smtClean="0"/>
              <a:t>nonlablled</a:t>
            </a:r>
            <a:r>
              <a:rPr lang="en-GB" baseline="0" dirty="0" smtClean="0"/>
              <a:t> data where the training set is also extracted.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model predicts 96 hard images + 224 easy images  = 320   the total time in the table is calculated as 21.9s*320+1.96m(*60)*96 = 5 hours</a:t>
            </a:r>
          </a:p>
          <a:p>
            <a:endParaRPr lang="en-GB" baseline="0" dirty="0" smtClean="0"/>
          </a:p>
        </p:txBody>
      </p:sp>
      <p:sp>
        <p:nvSpPr>
          <p:cNvPr id="4" name="Slide Number Placeholder 3"/>
          <p:cNvSpPr>
            <a:spLocks noGrp="1"/>
          </p:cNvSpPr>
          <p:nvPr>
            <p:ph type="sldNum" sz="quarter" idx="10"/>
          </p:nvPr>
        </p:nvSpPr>
        <p:spPr/>
        <p:txBody>
          <a:bodyPr/>
          <a:lstStyle/>
          <a:p>
            <a:fld id="{B565907C-7467-4E53-9002-E8F690D1ED8D}" type="slidenum">
              <a:rPr lang="en-US" smtClean="0"/>
              <a:t>46</a:t>
            </a:fld>
            <a:endParaRPr lang="en-US"/>
          </a:p>
        </p:txBody>
      </p:sp>
    </p:spTree>
    <p:extLst>
      <p:ext uri="{BB962C8B-B14F-4D97-AF65-F5344CB8AC3E}">
        <p14:creationId xmlns:p14="http://schemas.microsoft.com/office/powerpoint/2010/main" val="3355633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Considering</a:t>
            </a:r>
            <a:r>
              <a:rPr lang="en-GB" baseline="0" dirty="0" smtClean="0"/>
              <a:t> the wide use of </a:t>
            </a:r>
            <a:r>
              <a:rPr lang="en-GB" baseline="0" dirty="0" err="1" smtClean="0"/>
              <a:t>cellphone</a:t>
            </a:r>
            <a:r>
              <a:rPr lang="en-GB" baseline="0" dirty="0" smtClean="0"/>
              <a:t> cameras even for professional photographers (the recent models have the capability of saving raw data for images) it is applicable once the image is white balanced notify the user about the percentage of accuracy we think the statistical methods have had on the image. If the image is classified as hard using the hybrid strategy by notifying the user, she can be guided for further processing of the image using an offline application like </a:t>
            </a:r>
            <a:r>
              <a:rPr lang="en-GB" baseline="0" dirty="0" err="1" smtClean="0"/>
              <a:t>photoshop</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47</a:t>
            </a:fld>
            <a:endParaRPr lang="en-US"/>
          </a:p>
        </p:txBody>
      </p:sp>
    </p:spTree>
    <p:extLst>
      <p:ext uri="{BB962C8B-B14F-4D97-AF65-F5344CB8AC3E}">
        <p14:creationId xmlns:p14="http://schemas.microsoft.com/office/powerpoint/2010/main" val="2269669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48</a:t>
            </a:fld>
            <a:endParaRPr lang="en-US"/>
          </a:p>
        </p:txBody>
      </p:sp>
    </p:spTree>
    <p:extLst>
      <p:ext uri="{BB962C8B-B14F-4D97-AF65-F5344CB8AC3E}">
        <p14:creationId xmlns:p14="http://schemas.microsoft.com/office/powerpoint/2010/main" val="4123743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49</a:t>
            </a:fld>
            <a:endParaRPr lang="en-US"/>
          </a:p>
        </p:txBody>
      </p:sp>
    </p:spTree>
    <p:extLst>
      <p:ext uri="{BB962C8B-B14F-4D97-AF65-F5344CB8AC3E}">
        <p14:creationId xmlns:p14="http://schemas.microsoft.com/office/powerpoint/2010/main" val="218899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people report the </a:t>
            </a:r>
            <a:r>
              <a:rPr lang="en-US" dirty="0" smtClean="0"/>
              <a:t>results</a:t>
            </a:r>
          </a:p>
          <a:p>
            <a:r>
              <a:rPr lang="en-US" sz="1200" b="0" i="0" u="none" strike="noStrike" kern="1200" baseline="0" dirty="0" smtClean="0">
                <a:solidFill>
                  <a:schemeClr val="tx1"/>
                </a:solidFill>
                <a:latin typeface="+mn-lt"/>
                <a:ea typeface="+mn-ea"/>
                <a:cs typeface="+mn-cs"/>
              </a:rPr>
              <a:t>none of the prior works have examined if there is any commonality in these statistics across the images in the dataset.</a:t>
            </a:r>
          </a:p>
          <a:p>
            <a:r>
              <a:rPr lang="en-US" sz="1200" b="0" i="0" kern="1200" dirty="0" smtClean="0">
                <a:solidFill>
                  <a:schemeClr val="tx1"/>
                </a:solidFill>
                <a:effectLst/>
                <a:latin typeface="+mn-lt"/>
                <a:ea typeface="+mn-ea"/>
                <a:cs typeface="+mn-cs"/>
              </a:rPr>
              <a:t>such aggregate metrics make it hard to determine the performance between methods in terms of individual images</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nd if there are "hard images“</a:t>
            </a:r>
            <a:r>
              <a:rPr lang="en-US" sz="1200" b="0" i="0" kern="1200" baseline="0" dirty="0" smtClean="0">
                <a:solidFill>
                  <a:schemeClr val="tx1"/>
                </a:solidFill>
                <a:effectLst/>
                <a:latin typeface="+mn-lt"/>
                <a:ea typeface="+mn-ea"/>
                <a:cs typeface="+mn-cs"/>
              </a:rPr>
              <a:t> where all algorithms or a certain group of algorithms fail for these images.</a:t>
            </a:r>
            <a:endParaRPr lang="en-US"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8</a:t>
            </a:fld>
            <a:endParaRPr lang="en-US"/>
          </a:p>
        </p:txBody>
      </p:sp>
    </p:spTree>
    <p:extLst>
      <p:ext uri="{BB962C8B-B14F-4D97-AF65-F5344CB8AC3E}">
        <p14:creationId xmlns:p14="http://schemas.microsoft.com/office/powerpoint/2010/main" val="124704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Simple</a:t>
            </a:r>
            <a:r>
              <a:rPr lang="en-GB" baseline="0" dirty="0" smtClean="0"/>
              <a:t> statistical methods are more practical because they are easy to implement in cameras.  But still the performance of the learning based methods is better.</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15</a:t>
            </a:fld>
            <a:endParaRPr lang="en-US"/>
          </a:p>
        </p:txBody>
      </p:sp>
    </p:spTree>
    <p:extLst>
      <p:ext uri="{BB962C8B-B14F-4D97-AF65-F5344CB8AC3E}">
        <p14:creationId xmlns:p14="http://schemas.microsoft.com/office/powerpoint/2010/main" val="370320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12 labelled algorithms we used in</a:t>
            </a:r>
            <a:r>
              <a:rPr lang="en-GB" baseline="0" dirty="0" smtClean="0"/>
              <a:t> our experiment. These are the most refereed algorithms in literature survey and their results for many datasets are available on www.colorconstancy.com</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16</a:t>
            </a:fld>
            <a:endParaRPr lang="en-US"/>
          </a:p>
        </p:txBody>
      </p:sp>
    </p:spTree>
    <p:extLst>
      <p:ext uri="{BB962C8B-B14F-4D97-AF65-F5344CB8AC3E}">
        <p14:creationId xmlns:p14="http://schemas.microsoft.com/office/powerpoint/2010/main" val="257194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12 labelled algorithms we used in</a:t>
            </a:r>
            <a:r>
              <a:rPr lang="en-GB" baseline="0" dirty="0" smtClean="0"/>
              <a:t> our experiment. These are the most refereed algorithms in literature survey and their results for many datasets are available on www.colorconstancy.com</a:t>
            </a:r>
            <a:endParaRPr lang="en-GB" dirty="0"/>
          </a:p>
        </p:txBody>
      </p:sp>
      <p:sp>
        <p:nvSpPr>
          <p:cNvPr id="4" name="Slide Number Placeholder 3"/>
          <p:cNvSpPr>
            <a:spLocks noGrp="1"/>
          </p:cNvSpPr>
          <p:nvPr>
            <p:ph type="sldNum" sz="quarter" idx="10"/>
          </p:nvPr>
        </p:nvSpPr>
        <p:spPr/>
        <p:txBody>
          <a:bodyPr/>
          <a:lstStyle/>
          <a:p>
            <a:fld id="{B565907C-7467-4E53-9002-E8F690D1ED8D}" type="slidenum">
              <a:rPr lang="en-US" smtClean="0"/>
              <a:t>17</a:t>
            </a:fld>
            <a:endParaRPr lang="en-US"/>
          </a:p>
        </p:txBody>
      </p:sp>
    </p:spTree>
    <p:extLst>
      <p:ext uri="{BB962C8B-B14F-4D97-AF65-F5344CB8AC3E}">
        <p14:creationId xmlns:p14="http://schemas.microsoft.com/office/powerpoint/2010/main" val="21124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experiment we study the performance of combinations of five algorithms out of 12 on 482 images of canon5D camera from </a:t>
            </a:r>
            <a:r>
              <a:rPr lang="en-US" baseline="0" dirty="0" err="1" smtClean="0"/>
              <a:t>Gehler</a:t>
            </a:r>
            <a:r>
              <a:rPr lang="en-US" baseline="0" dirty="0" smtClean="0"/>
              <a:t>-Shi dataset.  We are counting the number of images for which the combination has failed. As well as the time it takes for all five algorithms to run on one images. Obviously the running time is more where there are more learning based methods in the combination but such combinations result in lower number of failure cases.</a:t>
            </a:r>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18</a:t>
            </a:fld>
            <a:endParaRPr lang="en-US"/>
          </a:p>
        </p:txBody>
      </p:sp>
    </p:spTree>
    <p:extLst>
      <p:ext uri="{BB962C8B-B14F-4D97-AF65-F5344CB8AC3E}">
        <p14:creationId xmlns:p14="http://schemas.microsoft.com/office/powerpoint/2010/main" val="227115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pull out one</a:t>
            </a:r>
            <a:r>
              <a:rPr lang="en-GB" baseline="0" dirty="0" smtClean="0"/>
              <a:t> combination for more analysis. This particular combination results in 24 images.</a:t>
            </a:r>
            <a:endParaRPr lang="en-GB" dirty="0" smtClean="0"/>
          </a:p>
          <a:p>
            <a:endParaRPr lang="en-US" dirty="0"/>
          </a:p>
        </p:txBody>
      </p:sp>
      <p:sp>
        <p:nvSpPr>
          <p:cNvPr id="4" name="Slide Number Placeholder 3"/>
          <p:cNvSpPr>
            <a:spLocks noGrp="1"/>
          </p:cNvSpPr>
          <p:nvPr>
            <p:ph type="sldNum" sz="quarter" idx="10"/>
          </p:nvPr>
        </p:nvSpPr>
        <p:spPr/>
        <p:txBody>
          <a:bodyPr/>
          <a:lstStyle/>
          <a:p>
            <a:fld id="{B565907C-7467-4E53-9002-E8F690D1ED8D}" type="slidenum">
              <a:rPr lang="en-US" smtClean="0"/>
              <a:t>19</a:t>
            </a:fld>
            <a:endParaRPr lang="en-US"/>
          </a:p>
        </p:txBody>
      </p:sp>
    </p:spTree>
    <p:extLst>
      <p:ext uri="{BB962C8B-B14F-4D97-AF65-F5344CB8AC3E}">
        <p14:creationId xmlns:p14="http://schemas.microsoft.com/office/powerpoint/2010/main" val="123105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8D93F3-C3F3-4349-A1B6-1BCE6315C7ED}"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211420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93F3-C3F3-4349-A1B6-1BCE6315C7ED}"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68456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93F3-C3F3-4349-A1B6-1BCE6315C7ED}"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258125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93F3-C3F3-4349-A1B6-1BCE6315C7ED}"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29847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D93F3-C3F3-4349-A1B6-1BCE6315C7ED}"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327743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8D93F3-C3F3-4349-A1B6-1BCE6315C7ED}"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57035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8D93F3-C3F3-4349-A1B6-1BCE6315C7ED}" type="datetimeFigureOut">
              <a:rPr lang="en-GB" smtClean="0"/>
              <a:t>11/12/2015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108012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8D93F3-C3F3-4349-A1B6-1BCE6315C7ED}" type="datetimeFigureOut">
              <a:rPr lang="en-GB" smtClean="0"/>
              <a:t>11/12/2015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1309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D93F3-C3F3-4349-A1B6-1BCE6315C7ED}" type="datetimeFigureOut">
              <a:rPr lang="en-GB" smtClean="0"/>
              <a:t>11/12/2015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43783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D93F3-C3F3-4349-A1B6-1BCE6315C7ED}"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271792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D93F3-C3F3-4349-A1B6-1BCE6315C7ED}"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193D7-2F54-4B93-B84D-8E51246B403D}" type="slidenum">
              <a:rPr lang="en-GB" smtClean="0"/>
              <a:t>‹#›</a:t>
            </a:fld>
            <a:endParaRPr lang="en-GB"/>
          </a:p>
        </p:txBody>
      </p:sp>
    </p:spTree>
    <p:extLst>
      <p:ext uri="{BB962C8B-B14F-4D97-AF65-F5344CB8AC3E}">
        <p14:creationId xmlns:p14="http://schemas.microsoft.com/office/powerpoint/2010/main" val="120608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93F3-C3F3-4349-A1B6-1BCE6315C7ED}" type="datetimeFigureOut">
              <a:rPr lang="en-GB" smtClean="0"/>
              <a:t>11/12/2015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193D7-2F54-4B93-B84D-8E51246B403D}" type="slidenum">
              <a:rPr lang="en-GB" smtClean="0"/>
              <a:t>‹#›</a:t>
            </a:fld>
            <a:endParaRPr lang="en-GB"/>
          </a:p>
        </p:txBody>
      </p:sp>
    </p:spTree>
    <p:extLst>
      <p:ext uri="{BB962C8B-B14F-4D97-AF65-F5344CB8AC3E}">
        <p14:creationId xmlns:p14="http://schemas.microsoft.com/office/powerpoint/2010/main" val="95285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lorconstanc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image" Target="../media/image6.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5.png"/><Relationship Id="rId7"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tiff"/><Relationship Id="rId9" Type="http://schemas.openxmlformats.org/officeDocument/2006/relationships/image" Target="../media/image18.jpeg"/></Relationships>
</file>

<file path=ppt/slides/_rels/slide32.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9.jpeg"/><Relationship Id="rId10" Type="http://schemas.openxmlformats.org/officeDocument/2006/relationships/image" Target="../media/image17.tiff"/><Relationship Id="rId4" Type="http://schemas.openxmlformats.org/officeDocument/2006/relationships/image" Target="../media/image18.jpeg"/><Relationship Id="rId9" Type="http://schemas.openxmlformats.org/officeDocument/2006/relationships/image" Target="../media/image16.tiff"/></Relationships>
</file>

<file path=ppt/slides/_rels/slide3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png"/><Relationship Id="rId7"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17.tiff"/><Relationship Id="rId5" Type="http://schemas.openxmlformats.org/officeDocument/2006/relationships/image" Target="../media/image18.jpeg"/><Relationship Id="rId10" Type="http://schemas.openxmlformats.org/officeDocument/2006/relationships/image" Target="../media/image16.tiff"/><Relationship Id="rId4" Type="http://schemas.openxmlformats.org/officeDocument/2006/relationships/image" Target="../media/image15.png"/><Relationship Id="rId9" Type="http://schemas.openxmlformats.org/officeDocument/2006/relationships/image" Target="../media/image15.tiff"/></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png"/><Relationship Id="rId7"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17.tiff"/><Relationship Id="rId5" Type="http://schemas.openxmlformats.org/officeDocument/2006/relationships/image" Target="../media/image18.jpeg"/><Relationship Id="rId10" Type="http://schemas.openxmlformats.org/officeDocument/2006/relationships/image" Target="../media/image16.tiff"/><Relationship Id="rId4" Type="http://schemas.openxmlformats.org/officeDocument/2006/relationships/image" Target="../media/image15.png"/><Relationship Id="rId9" Type="http://schemas.openxmlformats.org/officeDocument/2006/relationships/image" Target="../media/image15.tiff"/></Relationships>
</file>

<file path=ppt/slides/_rels/slide35.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36.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3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39.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41.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0.png"/><Relationship Id="rId7" Type="http://schemas.openxmlformats.org/officeDocument/2006/relationships/image" Target="../media/image19.jpeg"/><Relationship Id="rId12" Type="http://schemas.openxmlformats.org/officeDocument/2006/relationships/image" Target="../media/image17.tif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tiff"/><Relationship Id="rId5" Type="http://schemas.openxmlformats.org/officeDocument/2006/relationships/image" Target="../media/image21.tiff"/><Relationship Id="rId10" Type="http://schemas.openxmlformats.org/officeDocument/2006/relationships/image" Target="../media/image15.tiff"/><Relationship Id="rId4" Type="http://schemas.openxmlformats.org/officeDocument/2006/relationships/image" Target="../media/image45.png"/><Relationship Id="rId9"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wired.com/2015/11/googles-open-source-ai-tensorflow-signals-fast-changing-hardware-world/"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12" Type="http://schemas.openxmlformats.org/officeDocument/2006/relationships/hyperlink" Target="http://colour.cmp.uea.ac.uk/datasets/GehlerFalse.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tiff"/><Relationship Id="rId5" Type="http://schemas.openxmlformats.org/officeDocument/2006/relationships/image" Target="../media/image26.tiff"/><Relationship Id="rId10" Type="http://schemas.openxmlformats.org/officeDocument/2006/relationships/image" Target="../media/image31.tiff"/><Relationship Id="rId4" Type="http://schemas.openxmlformats.org/officeDocument/2006/relationships/image" Target="../media/image25.tiff"/><Relationship Id="rId9" Type="http://schemas.openxmlformats.org/officeDocument/2006/relationships/image" Target="../media/image30.tif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71547"/>
          </a:xfrm>
        </p:spPr>
        <p:txBody>
          <a:bodyPr>
            <a:normAutofit/>
          </a:bodyPr>
          <a:lstStyle/>
          <a:p>
            <a:r>
              <a:rPr lang="en-GB" sz="4800" dirty="0"/>
              <a:t>A Hybrid Strategy For Illuminant Estimation Targeting Hard Images</a:t>
            </a:r>
          </a:p>
        </p:txBody>
      </p:sp>
      <p:sp>
        <p:nvSpPr>
          <p:cNvPr id="3" name="Subtitle 2"/>
          <p:cNvSpPr>
            <a:spLocks noGrp="1"/>
          </p:cNvSpPr>
          <p:nvPr>
            <p:ph type="subTitle" idx="1"/>
          </p:nvPr>
        </p:nvSpPr>
        <p:spPr>
          <a:xfrm>
            <a:off x="1524000" y="3492856"/>
            <a:ext cx="9144000" cy="1240550"/>
          </a:xfrm>
        </p:spPr>
        <p:txBody>
          <a:bodyPr>
            <a:normAutofit/>
          </a:bodyPr>
          <a:lstStyle/>
          <a:p>
            <a:r>
              <a:rPr lang="en-GB" sz="2600" dirty="0" smtClean="0"/>
              <a:t>Roshanak Zakizadeh</a:t>
            </a:r>
            <a:r>
              <a:rPr lang="en-GB" sz="2600" baseline="30000" dirty="0" smtClean="0"/>
              <a:t>1</a:t>
            </a:r>
            <a:r>
              <a:rPr lang="en-GB" sz="2600" dirty="0"/>
              <a:t>	</a:t>
            </a:r>
            <a:r>
              <a:rPr lang="en-GB" sz="2600" dirty="0" smtClean="0"/>
              <a:t>Michael Brown</a:t>
            </a:r>
            <a:r>
              <a:rPr lang="en-GB" sz="2600" baseline="30000" dirty="0" smtClean="0"/>
              <a:t>2</a:t>
            </a:r>
            <a:r>
              <a:rPr lang="en-GB" sz="2600" dirty="0" smtClean="0"/>
              <a:t>	Graham Finlayson</a:t>
            </a:r>
            <a:r>
              <a:rPr lang="en-GB" sz="2600" baseline="30000" dirty="0" smtClean="0"/>
              <a:t>1</a:t>
            </a:r>
            <a:endParaRPr lang="en-GB" sz="2600" dirty="0" smtClean="0"/>
          </a:p>
          <a:p>
            <a:r>
              <a:rPr lang="en-GB" sz="2600" baseline="30000" dirty="0" smtClean="0"/>
              <a:t>1</a:t>
            </a:r>
            <a:r>
              <a:rPr lang="en-GB" sz="2600" dirty="0" smtClean="0"/>
              <a:t>University of East Anglia	 </a:t>
            </a:r>
            <a:r>
              <a:rPr lang="en-GB" sz="2600" baseline="30000" dirty="0" smtClean="0"/>
              <a:t>2</a:t>
            </a:r>
            <a:r>
              <a:rPr lang="en-GB" sz="2600" dirty="0" smtClean="0"/>
              <a:t>National University of Singapore</a:t>
            </a:r>
          </a:p>
          <a:p>
            <a:endParaRPr lang="en-GB" sz="2600" dirty="0"/>
          </a:p>
        </p:txBody>
      </p:sp>
      <p:sp>
        <p:nvSpPr>
          <p:cNvPr id="4" name="TextBox 3"/>
          <p:cNvSpPr txBox="1"/>
          <p:nvPr/>
        </p:nvSpPr>
        <p:spPr>
          <a:xfrm>
            <a:off x="2630606" y="4733406"/>
            <a:ext cx="6930787" cy="707886"/>
          </a:xfrm>
          <a:prstGeom prst="rect">
            <a:avLst/>
          </a:prstGeom>
          <a:noFill/>
        </p:spPr>
        <p:txBody>
          <a:bodyPr wrap="square" rtlCol="0">
            <a:spAutoFit/>
          </a:bodyPr>
          <a:lstStyle/>
          <a:p>
            <a:pPr algn="ctr"/>
            <a:r>
              <a:rPr lang="en-GB" sz="2000" dirty="0" err="1" smtClean="0"/>
              <a:t>Color</a:t>
            </a:r>
            <a:r>
              <a:rPr lang="en-GB" sz="2000" dirty="0" smtClean="0"/>
              <a:t> &amp; Photometry in Computer Vision Workshop  ICCV2015</a:t>
            </a:r>
          </a:p>
          <a:p>
            <a:pPr algn="ctr"/>
            <a:r>
              <a:rPr lang="en-GB" sz="2000" dirty="0" smtClean="0"/>
              <a:t>Santiago, Chile</a:t>
            </a:r>
          </a:p>
        </p:txBody>
      </p:sp>
    </p:spTree>
    <p:extLst>
      <p:ext uri="{BB962C8B-B14F-4D97-AF65-F5344CB8AC3E}">
        <p14:creationId xmlns:p14="http://schemas.microsoft.com/office/powerpoint/2010/main" val="83756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
        <p:nvSpPr>
          <p:cNvPr id="3" name="Rectangle 2"/>
          <p:cNvSpPr/>
          <p:nvPr/>
        </p:nvSpPr>
        <p:spPr>
          <a:xfrm>
            <a:off x="2113424" y="2011526"/>
            <a:ext cx="9148916" cy="461665"/>
          </a:xfrm>
          <a:prstGeom prst="rect">
            <a:avLst/>
          </a:prstGeom>
        </p:spPr>
        <p:txBody>
          <a:bodyPr wrap="square">
            <a:spAutoFit/>
          </a:bodyPr>
          <a:lstStyle/>
          <a:p>
            <a:pPr lvl="1"/>
            <a:r>
              <a:rPr lang="en-US" sz="2400" dirty="0"/>
              <a:t>analyze the set of images algorithms perform poorly on.</a:t>
            </a:r>
          </a:p>
        </p:txBody>
      </p:sp>
    </p:spTree>
    <p:extLst>
      <p:ext uri="{BB962C8B-B14F-4D97-AF65-F5344CB8AC3E}">
        <p14:creationId xmlns:p14="http://schemas.microsoft.com/office/powerpoint/2010/main" val="231273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
        <p:nvSpPr>
          <p:cNvPr id="3" name="Rectangle 2"/>
          <p:cNvSpPr/>
          <p:nvPr/>
        </p:nvSpPr>
        <p:spPr>
          <a:xfrm>
            <a:off x="2113424" y="2011526"/>
            <a:ext cx="9148916" cy="461665"/>
          </a:xfrm>
          <a:prstGeom prst="rect">
            <a:avLst/>
          </a:prstGeom>
        </p:spPr>
        <p:txBody>
          <a:bodyPr wrap="square">
            <a:spAutoFit/>
          </a:bodyPr>
          <a:lstStyle/>
          <a:p>
            <a:pPr lvl="1"/>
            <a:r>
              <a:rPr lang="en-US" sz="2400" dirty="0"/>
              <a:t>analyze the set of images algorithms perform poorly on.</a:t>
            </a:r>
          </a:p>
        </p:txBody>
      </p:sp>
      <p:sp>
        <p:nvSpPr>
          <p:cNvPr id="8" name="Rectangle 7"/>
          <p:cNvSpPr/>
          <p:nvPr/>
        </p:nvSpPr>
        <p:spPr>
          <a:xfrm>
            <a:off x="2555017" y="2732476"/>
            <a:ext cx="7766742" cy="523220"/>
          </a:xfrm>
          <a:prstGeom prst="rect">
            <a:avLst/>
          </a:prstGeom>
        </p:spPr>
        <p:txBody>
          <a:bodyPr wrap="none">
            <a:spAutoFit/>
          </a:bodyPr>
          <a:lstStyle/>
          <a:p>
            <a:r>
              <a:rPr lang="en-US" sz="2800" dirty="0"/>
              <a:t>Do algorithms </a:t>
            </a:r>
            <a:r>
              <a:rPr lang="en-US" sz="2800" dirty="0" smtClean="0"/>
              <a:t>perform </a:t>
            </a:r>
            <a:r>
              <a:rPr lang="en-US" sz="2800" dirty="0"/>
              <a:t>poorly on the same images? </a:t>
            </a:r>
          </a:p>
        </p:txBody>
      </p:sp>
    </p:spTree>
    <p:extLst>
      <p:ext uri="{BB962C8B-B14F-4D97-AF65-F5344CB8AC3E}">
        <p14:creationId xmlns:p14="http://schemas.microsoft.com/office/powerpoint/2010/main" val="2475842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
        <p:nvSpPr>
          <p:cNvPr id="3" name="Rectangle 2"/>
          <p:cNvSpPr/>
          <p:nvPr/>
        </p:nvSpPr>
        <p:spPr>
          <a:xfrm>
            <a:off x="2113424" y="2011526"/>
            <a:ext cx="9148916" cy="461665"/>
          </a:xfrm>
          <a:prstGeom prst="rect">
            <a:avLst/>
          </a:prstGeom>
        </p:spPr>
        <p:txBody>
          <a:bodyPr wrap="square">
            <a:spAutoFit/>
          </a:bodyPr>
          <a:lstStyle/>
          <a:p>
            <a:pPr lvl="1"/>
            <a:r>
              <a:rPr lang="en-US" sz="2400" dirty="0"/>
              <a:t>analyze the set of images algorithms perform poorly on.</a:t>
            </a:r>
          </a:p>
        </p:txBody>
      </p:sp>
      <p:sp>
        <p:nvSpPr>
          <p:cNvPr id="8" name="Rectangle 7"/>
          <p:cNvSpPr/>
          <p:nvPr/>
        </p:nvSpPr>
        <p:spPr>
          <a:xfrm>
            <a:off x="2555017" y="2732476"/>
            <a:ext cx="7766742" cy="523220"/>
          </a:xfrm>
          <a:prstGeom prst="rect">
            <a:avLst/>
          </a:prstGeom>
        </p:spPr>
        <p:txBody>
          <a:bodyPr wrap="none">
            <a:spAutoFit/>
          </a:bodyPr>
          <a:lstStyle/>
          <a:p>
            <a:r>
              <a:rPr lang="en-US" sz="2800" dirty="0"/>
              <a:t>Do algorithms </a:t>
            </a:r>
            <a:r>
              <a:rPr lang="en-US" sz="2800" dirty="0" smtClean="0"/>
              <a:t>perform </a:t>
            </a:r>
            <a:r>
              <a:rPr lang="en-US" sz="2800" dirty="0"/>
              <a:t>poorly on the same images? </a:t>
            </a:r>
          </a:p>
        </p:txBody>
      </p:sp>
      <p:sp>
        <p:nvSpPr>
          <p:cNvPr id="7" name="Rectangle 6"/>
          <p:cNvSpPr/>
          <p:nvPr/>
        </p:nvSpPr>
        <p:spPr>
          <a:xfrm>
            <a:off x="2555017" y="3255696"/>
            <a:ext cx="3610412" cy="461665"/>
          </a:xfrm>
          <a:prstGeom prst="rect">
            <a:avLst/>
          </a:prstGeom>
        </p:spPr>
        <p:txBody>
          <a:bodyPr wrap="none">
            <a:spAutoFit/>
          </a:bodyPr>
          <a:lstStyle/>
          <a:p>
            <a:r>
              <a:rPr lang="en-US" sz="2400" dirty="0"/>
              <a:t>If so, then these are “hard”.</a:t>
            </a:r>
          </a:p>
        </p:txBody>
      </p:sp>
    </p:spTree>
    <p:extLst>
      <p:ext uri="{BB962C8B-B14F-4D97-AF65-F5344CB8AC3E}">
        <p14:creationId xmlns:p14="http://schemas.microsoft.com/office/powerpoint/2010/main" val="278962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
        <p:nvSpPr>
          <p:cNvPr id="3" name="Rectangle 2"/>
          <p:cNvSpPr/>
          <p:nvPr/>
        </p:nvSpPr>
        <p:spPr>
          <a:xfrm>
            <a:off x="2113424" y="2011526"/>
            <a:ext cx="9148916" cy="461665"/>
          </a:xfrm>
          <a:prstGeom prst="rect">
            <a:avLst/>
          </a:prstGeom>
        </p:spPr>
        <p:txBody>
          <a:bodyPr wrap="square">
            <a:spAutoFit/>
          </a:bodyPr>
          <a:lstStyle/>
          <a:p>
            <a:pPr lvl="1"/>
            <a:r>
              <a:rPr lang="en-US" sz="2400" dirty="0"/>
              <a:t>analyze the set of images algorithms perform poorly on.</a:t>
            </a:r>
          </a:p>
        </p:txBody>
      </p:sp>
      <p:sp>
        <p:nvSpPr>
          <p:cNvPr id="8" name="Rectangle 7"/>
          <p:cNvSpPr/>
          <p:nvPr/>
        </p:nvSpPr>
        <p:spPr>
          <a:xfrm>
            <a:off x="2555017" y="2732476"/>
            <a:ext cx="7766742" cy="523220"/>
          </a:xfrm>
          <a:prstGeom prst="rect">
            <a:avLst/>
          </a:prstGeom>
        </p:spPr>
        <p:txBody>
          <a:bodyPr wrap="none">
            <a:spAutoFit/>
          </a:bodyPr>
          <a:lstStyle/>
          <a:p>
            <a:r>
              <a:rPr lang="en-US" sz="2800" dirty="0"/>
              <a:t>Do algorithms </a:t>
            </a:r>
            <a:r>
              <a:rPr lang="en-US" sz="2800" dirty="0" smtClean="0"/>
              <a:t>perform </a:t>
            </a:r>
            <a:r>
              <a:rPr lang="en-US" sz="2800" dirty="0"/>
              <a:t>poorly on the same images? </a:t>
            </a:r>
          </a:p>
        </p:txBody>
      </p:sp>
      <p:sp>
        <p:nvSpPr>
          <p:cNvPr id="7" name="Rectangle 6"/>
          <p:cNvSpPr/>
          <p:nvPr/>
        </p:nvSpPr>
        <p:spPr>
          <a:xfrm>
            <a:off x="2555017" y="3255696"/>
            <a:ext cx="3610412" cy="461665"/>
          </a:xfrm>
          <a:prstGeom prst="rect">
            <a:avLst/>
          </a:prstGeom>
        </p:spPr>
        <p:txBody>
          <a:bodyPr wrap="none">
            <a:spAutoFit/>
          </a:bodyPr>
          <a:lstStyle/>
          <a:p>
            <a:r>
              <a:rPr lang="en-US" sz="2400" dirty="0"/>
              <a:t>If so, then these are “hard”.</a:t>
            </a:r>
          </a:p>
        </p:txBody>
      </p:sp>
      <p:sp>
        <p:nvSpPr>
          <p:cNvPr id="9" name="Rectangle 8"/>
          <p:cNvSpPr/>
          <p:nvPr/>
        </p:nvSpPr>
        <p:spPr>
          <a:xfrm>
            <a:off x="2555017" y="4061039"/>
            <a:ext cx="6108082" cy="523220"/>
          </a:xfrm>
          <a:prstGeom prst="rect">
            <a:avLst/>
          </a:prstGeom>
        </p:spPr>
        <p:txBody>
          <a:bodyPr wrap="none">
            <a:spAutoFit/>
          </a:bodyPr>
          <a:lstStyle/>
          <a:p>
            <a:r>
              <a:rPr lang="en-US" sz="2800" dirty="0" smtClean="0"/>
              <a:t>If “hard” images exist, we identify them?</a:t>
            </a:r>
            <a:endParaRPr lang="en-US" sz="2800" dirty="0"/>
          </a:p>
        </p:txBody>
      </p:sp>
    </p:spTree>
    <p:extLst>
      <p:ext uri="{BB962C8B-B14F-4D97-AF65-F5344CB8AC3E}">
        <p14:creationId xmlns:p14="http://schemas.microsoft.com/office/powerpoint/2010/main" val="129060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
        <p:nvSpPr>
          <p:cNvPr id="3" name="Rectangle 2"/>
          <p:cNvSpPr/>
          <p:nvPr/>
        </p:nvSpPr>
        <p:spPr>
          <a:xfrm>
            <a:off x="2113424" y="2011526"/>
            <a:ext cx="9148916" cy="461665"/>
          </a:xfrm>
          <a:prstGeom prst="rect">
            <a:avLst/>
          </a:prstGeom>
        </p:spPr>
        <p:txBody>
          <a:bodyPr wrap="square">
            <a:spAutoFit/>
          </a:bodyPr>
          <a:lstStyle/>
          <a:p>
            <a:pPr lvl="1"/>
            <a:r>
              <a:rPr lang="en-US" sz="2400" dirty="0"/>
              <a:t>analyze the set of images algorithms perform poorly on.</a:t>
            </a:r>
          </a:p>
        </p:txBody>
      </p:sp>
      <p:sp>
        <p:nvSpPr>
          <p:cNvPr id="8" name="Rectangle 7"/>
          <p:cNvSpPr/>
          <p:nvPr/>
        </p:nvSpPr>
        <p:spPr>
          <a:xfrm>
            <a:off x="2555017" y="2732476"/>
            <a:ext cx="7766742" cy="523220"/>
          </a:xfrm>
          <a:prstGeom prst="rect">
            <a:avLst/>
          </a:prstGeom>
        </p:spPr>
        <p:txBody>
          <a:bodyPr wrap="none">
            <a:spAutoFit/>
          </a:bodyPr>
          <a:lstStyle/>
          <a:p>
            <a:r>
              <a:rPr lang="en-US" sz="2800" dirty="0"/>
              <a:t>Do algorithms </a:t>
            </a:r>
            <a:r>
              <a:rPr lang="en-US" sz="2800" dirty="0" smtClean="0"/>
              <a:t>perform </a:t>
            </a:r>
            <a:r>
              <a:rPr lang="en-US" sz="2800" dirty="0"/>
              <a:t>poorly on the same images? </a:t>
            </a:r>
          </a:p>
        </p:txBody>
      </p:sp>
      <p:sp>
        <p:nvSpPr>
          <p:cNvPr id="7" name="Rectangle 6"/>
          <p:cNvSpPr/>
          <p:nvPr/>
        </p:nvSpPr>
        <p:spPr>
          <a:xfrm>
            <a:off x="2555017" y="3255696"/>
            <a:ext cx="3610412" cy="461665"/>
          </a:xfrm>
          <a:prstGeom prst="rect">
            <a:avLst/>
          </a:prstGeom>
        </p:spPr>
        <p:txBody>
          <a:bodyPr wrap="none">
            <a:spAutoFit/>
          </a:bodyPr>
          <a:lstStyle/>
          <a:p>
            <a:r>
              <a:rPr lang="en-US" sz="2400" dirty="0"/>
              <a:t>If so, then these are “hard”.</a:t>
            </a:r>
          </a:p>
        </p:txBody>
      </p:sp>
      <p:sp>
        <p:nvSpPr>
          <p:cNvPr id="9" name="Rectangle 8"/>
          <p:cNvSpPr/>
          <p:nvPr/>
        </p:nvSpPr>
        <p:spPr>
          <a:xfrm>
            <a:off x="2555017" y="4061039"/>
            <a:ext cx="6108082" cy="523220"/>
          </a:xfrm>
          <a:prstGeom prst="rect">
            <a:avLst/>
          </a:prstGeom>
        </p:spPr>
        <p:txBody>
          <a:bodyPr wrap="none">
            <a:spAutoFit/>
          </a:bodyPr>
          <a:lstStyle/>
          <a:p>
            <a:r>
              <a:rPr lang="en-US" sz="2800" dirty="0" smtClean="0"/>
              <a:t>If “hard” images exist, we identify them?</a:t>
            </a:r>
            <a:endParaRPr lang="en-US" sz="2800" dirty="0"/>
          </a:p>
        </p:txBody>
      </p:sp>
      <p:sp>
        <p:nvSpPr>
          <p:cNvPr id="10" name="Rectangle 9"/>
          <p:cNvSpPr/>
          <p:nvPr/>
        </p:nvSpPr>
        <p:spPr>
          <a:xfrm>
            <a:off x="2561057" y="4508723"/>
            <a:ext cx="7760701" cy="830997"/>
          </a:xfrm>
          <a:prstGeom prst="rect">
            <a:avLst/>
          </a:prstGeom>
        </p:spPr>
        <p:txBody>
          <a:bodyPr wrap="square">
            <a:spAutoFit/>
          </a:bodyPr>
          <a:lstStyle/>
          <a:p>
            <a:r>
              <a:rPr lang="en-US" sz="2400" dirty="0"/>
              <a:t>If we can identify them, can we tailor illumination estimation algorithms for them?</a:t>
            </a:r>
          </a:p>
        </p:txBody>
      </p:sp>
    </p:spTree>
    <p:extLst>
      <p:ext uri="{BB962C8B-B14F-4D97-AF65-F5344CB8AC3E}">
        <p14:creationId xmlns:p14="http://schemas.microsoft.com/office/powerpoint/2010/main" val="258897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1748"/>
          </a:xfrm>
        </p:spPr>
        <p:txBody>
          <a:bodyPr>
            <a:normAutofit/>
          </a:bodyPr>
          <a:lstStyle/>
          <a:p>
            <a:pPr algn="ctr"/>
            <a:r>
              <a:rPr lang="en-GB" sz="4000" dirty="0" smtClean="0"/>
              <a:t>Illuminant Estimation Algorithms</a:t>
            </a:r>
            <a:endParaRPr lang="en-GB" sz="4000" dirty="0"/>
          </a:p>
        </p:txBody>
      </p:sp>
      <p:sp>
        <p:nvSpPr>
          <p:cNvPr id="3" name="Content Placeholder 2"/>
          <p:cNvSpPr>
            <a:spLocks noGrp="1"/>
          </p:cNvSpPr>
          <p:nvPr>
            <p:ph idx="1"/>
          </p:nvPr>
        </p:nvSpPr>
        <p:spPr>
          <a:xfrm>
            <a:off x="1070212" y="1810070"/>
            <a:ext cx="4806820" cy="4351338"/>
          </a:xfrm>
        </p:spPr>
        <p:txBody>
          <a:bodyPr/>
          <a:lstStyle/>
          <a:p>
            <a:pPr marL="0" indent="0">
              <a:buNone/>
            </a:pPr>
            <a:r>
              <a:rPr lang="en-GB" dirty="0" smtClean="0"/>
              <a:t>Statistical based algorithms</a:t>
            </a:r>
            <a:endParaRPr lang="en-GB" dirty="0"/>
          </a:p>
          <a:p>
            <a:pPr>
              <a:buClr>
                <a:srgbClr val="002060"/>
              </a:buClr>
              <a:buFont typeface="Wingdings" panose="05000000000000000000" pitchFamily="2" charset="2"/>
              <a:buChar char="§"/>
            </a:pPr>
            <a:r>
              <a:rPr lang="en-GB" sz="2000" dirty="0" smtClean="0"/>
              <a:t>White-patch/</a:t>
            </a:r>
            <a:r>
              <a:rPr lang="en-GB" sz="2000" dirty="0" err="1" smtClean="0"/>
              <a:t>MaxRGB</a:t>
            </a:r>
            <a:r>
              <a:rPr lang="en-GB" sz="2000" dirty="0" smtClean="0"/>
              <a:t> (Land77)</a:t>
            </a:r>
          </a:p>
          <a:p>
            <a:pPr>
              <a:buClr>
                <a:srgbClr val="002060"/>
              </a:buClr>
              <a:buFont typeface="Wingdings" panose="05000000000000000000" pitchFamily="2" charset="2"/>
              <a:buChar char="§"/>
            </a:pPr>
            <a:r>
              <a:rPr lang="en-GB" sz="2000" dirty="0" err="1" smtClean="0"/>
              <a:t>Gray</a:t>
            </a:r>
            <a:r>
              <a:rPr lang="en-GB" sz="2000" dirty="0" smtClean="0"/>
              <a:t>-world (Buchsbaum80)</a:t>
            </a:r>
          </a:p>
          <a:p>
            <a:pPr>
              <a:buClr>
                <a:srgbClr val="002060"/>
              </a:buClr>
              <a:buFont typeface="Wingdings" panose="05000000000000000000" pitchFamily="2" charset="2"/>
              <a:buChar char="§"/>
            </a:pPr>
            <a:r>
              <a:rPr lang="en-GB" sz="2000" dirty="0" smtClean="0"/>
              <a:t>Shades of </a:t>
            </a:r>
            <a:r>
              <a:rPr lang="en-GB" sz="2000" dirty="0" err="1" smtClean="0"/>
              <a:t>gray</a:t>
            </a:r>
            <a:r>
              <a:rPr lang="en-GB" sz="2000" dirty="0" smtClean="0"/>
              <a:t> (Finlayson&amp;Trezzi04)</a:t>
            </a:r>
          </a:p>
          <a:p>
            <a:pPr>
              <a:buClr>
                <a:srgbClr val="002060"/>
              </a:buClr>
              <a:buFont typeface="Wingdings" panose="05000000000000000000" pitchFamily="2" charset="2"/>
              <a:buChar char="§"/>
            </a:pPr>
            <a:r>
              <a:rPr lang="en-GB" sz="2000" dirty="0" smtClean="0"/>
              <a:t>Edge-based </a:t>
            </a:r>
            <a:r>
              <a:rPr lang="en-GB" sz="2000" dirty="0" err="1" smtClean="0"/>
              <a:t>color</a:t>
            </a:r>
            <a:r>
              <a:rPr lang="en-GB" sz="2000" dirty="0" smtClean="0"/>
              <a:t> constancy (Weijer07)</a:t>
            </a:r>
          </a:p>
          <a:p>
            <a:pPr>
              <a:buClr>
                <a:srgbClr val="002060"/>
              </a:buClr>
              <a:buFont typeface="Wingdings" panose="05000000000000000000" pitchFamily="2" charset="2"/>
              <a:buChar char="§"/>
            </a:pPr>
            <a:r>
              <a:rPr lang="en-GB" sz="2000" dirty="0" smtClean="0"/>
              <a:t>Pixel brightness (Cheng14)</a:t>
            </a:r>
          </a:p>
        </p:txBody>
      </p:sp>
      <p:sp>
        <p:nvSpPr>
          <p:cNvPr id="4" name="Content Placeholder 2"/>
          <p:cNvSpPr txBox="1">
            <a:spLocks/>
          </p:cNvSpPr>
          <p:nvPr/>
        </p:nvSpPr>
        <p:spPr>
          <a:xfrm>
            <a:off x="6467665" y="1810070"/>
            <a:ext cx="51056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Learning based algorithms</a:t>
            </a:r>
          </a:p>
          <a:p>
            <a:pPr>
              <a:buClr>
                <a:srgbClr val="002060"/>
              </a:buClr>
              <a:buFont typeface="Wingdings" panose="05000000000000000000" pitchFamily="2" charset="2"/>
              <a:buChar char="§"/>
            </a:pPr>
            <a:r>
              <a:rPr lang="en-GB" sz="2000" dirty="0"/>
              <a:t>Gamut mapping (Forsyth99</a:t>
            </a:r>
            <a:r>
              <a:rPr lang="en-GB" sz="2000" dirty="0" smtClean="0"/>
              <a:t>)</a:t>
            </a:r>
          </a:p>
          <a:p>
            <a:pPr>
              <a:buClr>
                <a:srgbClr val="002060"/>
              </a:buClr>
              <a:buFont typeface="Wingdings" panose="05000000000000000000" pitchFamily="2" charset="2"/>
              <a:buChar char="§"/>
            </a:pPr>
            <a:r>
              <a:rPr lang="en-GB" sz="2000" dirty="0" smtClean="0"/>
              <a:t>Natural image statistics (Gijsenij&amp;Gever07)</a:t>
            </a:r>
            <a:endParaRPr lang="en-GB" sz="2000" dirty="0"/>
          </a:p>
          <a:p>
            <a:pPr>
              <a:buClr>
                <a:srgbClr val="002060"/>
              </a:buClr>
              <a:buFont typeface="Wingdings" panose="05000000000000000000" pitchFamily="2" charset="2"/>
              <a:buChar char="§"/>
            </a:pPr>
            <a:r>
              <a:rPr lang="en-GB" sz="2000" dirty="0" smtClean="0"/>
              <a:t>Bayesian method (Gehler08)</a:t>
            </a:r>
          </a:p>
          <a:p>
            <a:pPr>
              <a:buClr>
                <a:srgbClr val="002060"/>
              </a:buClr>
              <a:buFont typeface="Wingdings" panose="05000000000000000000" pitchFamily="2" charset="2"/>
              <a:buChar char="§"/>
            </a:pPr>
            <a:r>
              <a:rPr lang="en-GB" sz="2000" dirty="0" smtClean="0"/>
              <a:t>General </a:t>
            </a:r>
            <a:r>
              <a:rPr lang="en-GB" sz="2000" dirty="0"/>
              <a:t>gamut mapping (Gijsenij09</a:t>
            </a:r>
            <a:r>
              <a:rPr lang="en-GB" sz="2000" dirty="0" smtClean="0"/>
              <a:t>)</a:t>
            </a:r>
          </a:p>
          <a:p>
            <a:pPr>
              <a:buClr>
                <a:srgbClr val="002060"/>
              </a:buClr>
              <a:buFont typeface="Wingdings" panose="05000000000000000000" pitchFamily="2" charset="2"/>
              <a:buChar char="§"/>
            </a:pPr>
            <a:r>
              <a:rPr lang="en-GB" sz="2000" dirty="0" smtClean="0"/>
              <a:t>Spatial correlation (Chakrabarti12)</a:t>
            </a:r>
          </a:p>
          <a:p>
            <a:pPr>
              <a:buClr>
                <a:srgbClr val="002060"/>
              </a:buClr>
              <a:buFont typeface="Wingdings" panose="05000000000000000000" pitchFamily="2" charset="2"/>
              <a:buChar char="§"/>
            </a:pPr>
            <a:r>
              <a:rPr lang="en-GB" sz="2000" dirty="0" smtClean="0"/>
              <a:t>Exemplar-based (</a:t>
            </a:r>
            <a:r>
              <a:rPr lang="en-GB" sz="2000" dirty="0" err="1" smtClean="0"/>
              <a:t>Vaezi</a:t>
            </a:r>
            <a:r>
              <a:rPr lang="en-GB" sz="2000" dirty="0" smtClean="0"/>
              <a:t> Joze13)</a:t>
            </a:r>
            <a:endParaRPr lang="en-GB" sz="2000" dirty="0"/>
          </a:p>
          <a:p>
            <a:pPr>
              <a:buClr>
                <a:srgbClr val="002060"/>
              </a:buClr>
              <a:buFont typeface="Wingdings" panose="05000000000000000000" pitchFamily="2" charset="2"/>
              <a:buChar char="§"/>
            </a:pPr>
            <a:r>
              <a:rPr lang="en-GB" sz="2000" dirty="0"/>
              <a:t>Corrected moment (Finlayson14</a:t>
            </a:r>
            <a:r>
              <a:rPr lang="en-GB" sz="2000" dirty="0" smtClean="0"/>
              <a:t>)</a:t>
            </a:r>
          </a:p>
          <a:p>
            <a:pPr>
              <a:buClr>
                <a:srgbClr val="002060"/>
              </a:buClr>
              <a:buFont typeface="Wingdings" panose="05000000000000000000" pitchFamily="2" charset="2"/>
              <a:buChar char="§"/>
            </a:pPr>
            <a:r>
              <a:rPr lang="en-GB" sz="2000" dirty="0" smtClean="0"/>
              <a:t>CNNs (Bianco15)</a:t>
            </a:r>
          </a:p>
          <a:p>
            <a:pPr>
              <a:buClr>
                <a:srgbClr val="002060"/>
              </a:buClr>
              <a:buFont typeface="Wingdings" panose="05000000000000000000" pitchFamily="2" charset="2"/>
              <a:buChar char="§"/>
            </a:pPr>
            <a:r>
              <a:rPr lang="en-GB" sz="2000" dirty="0" smtClean="0"/>
              <a:t>CNNs (Barron15) ….</a:t>
            </a:r>
            <a:endParaRPr lang="en-GB" sz="2000" dirty="0"/>
          </a:p>
        </p:txBody>
      </p:sp>
      <p:sp>
        <p:nvSpPr>
          <p:cNvPr id="5" name="Rounded Rectangle 4"/>
          <p:cNvSpPr/>
          <p:nvPr/>
        </p:nvSpPr>
        <p:spPr>
          <a:xfrm>
            <a:off x="850712" y="2320120"/>
            <a:ext cx="4608392" cy="36985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Fast simple algorithms.</a:t>
            </a:r>
          </a:p>
          <a:p>
            <a:endParaRPr lang="en-US" sz="2400" dirty="0"/>
          </a:p>
          <a:p>
            <a:endParaRPr lang="en-US" sz="2400" dirty="0" smtClean="0"/>
          </a:p>
          <a:p>
            <a:r>
              <a:rPr lang="en-US" sz="2400" dirty="0" smtClean="0"/>
              <a:t> </a:t>
            </a:r>
          </a:p>
          <a:p>
            <a:r>
              <a:rPr lang="en-US" sz="2400" dirty="0" smtClean="0"/>
              <a:t>Can be used onboard camera.</a:t>
            </a:r>
            <a:endParaRPr lang="en-US" sz="2400" dirty="0"/>
          </a:p>
        </p:txBody>
      </p:sp>
      <p:sp>
        <p:nvSpPr>
          <p:cNvPr id="6" name="Rounded Rectangle 5"/>
          <p:cNvSpPr/>
          <p:nvPr/>
        </p:nvSpPr>
        <p:spPr>
          <a:xfrm>
            <a:off x="6305266" y="2320119"/>
            <a:ext cx="5048534" cy="36985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Better performance in many cases.</a:t>
            </a:r>
          </a:p>
          <a:p>
            <a:r>
              <a:rPr lang="en-US" sz="2400" dirty="0" smtClean="0"/>
              <a:t>Complicated and slower.</a:t>
            </a:r>
          </a:p>
          <a:p>
            <a:endParaRPr lang="en-US" sz="2400" dirty="0"/>
          </a:p>
          <a:p>
            <a:endParaRPr lang="en-US" sz="2400" dirty="0" smtClean="0"/>
          </a:p>
          <a:p>
            <a:r>
              <a:rPr lang="en-US" sz="2400" dirty="0" smtClean="0"/>
              <a:t>Better used as an offline solution.</a:t>
            </a:r>
            <a:endParaRPr lang="en-US" sz="2400" dirty="0"/>
          </a:p>
        </p:txBody>
      </p:sp>
    </p:spTree>
    <p:extLst>
      <p:ext uri="{BB962C8B-B14F-4D97-AF65-F5344CB8AC3E}">
        <p14:creationId xmlns:p14="http://schemas.microsoft.com/office/powerpoint/2010/main" val="22861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t>Performance of combinations of algorithms on </a:t>
            </a:r>
            <a:r>
              <a:rPr lang="en-GB" sz="4000" dirty="0" err="1"/>
              <a:t>Gehler</a:t>
            </a:r>
            <a:r>
              <a:rPr lang="en-GB" sz="4000" dirty="0"/>
              <a:t>-Shi dataset</a:t>
            </a:r>
          </a:p>
        </p:txBody>
      </p:sp>
      <p:sp>
        <p:nvSpPr>
          <p:cNvPr id="3" name="Content Placeholder 2"/>
          <p:cNvSpPr>
            <a:spLocks noGrp="1"/>
          </p:cNvSpPr>
          <p:nvPr>
            <p:ph idx="1"/>
          </p:nvPr>
        </p:nvSpPr>
        <p:spPr>
          <a:xfrm>
            <a:off x="838200" y="1825625"/>
            <a:ext cx="4806820" cy="4351338"/>
          </a:xfrm>
        </p:spPr>
        <p:txBody>
          <a:bodyPr/>
          <a:lstStyle/>
          <a:p>
            <a:pPr marL="0" indent="0">
              <a:buNone/>
            </a:pPr>
            <a:r>
              <a:rPr lang="en-GB" dirty="0" smtClean="0"/>
              <a:t>Statistical based algorithms</a:t>
            </a:r>
            <a:r>
              <a:rPr lang="en-GB" sz="2000" dirty="0" smtClean="0"/>
              <a:t>	</a:t>
            </a:r>
          </a:p>
          <a:p>
            <a:pPr>
              <a:buClr>
                <a:srgbClr val="002060"/>
              </a:buClr>
              <a:buFont typeface="Wingdings" panose="05000000000000000000" pitchFamily="2" charset="2"/>
              <a:buChar char="§"/>
            </a:pPr>
            <a:r>
              <a:rPr lang="en-GB" sz="2000" dirty="0" smtClean="0"/>
              <a:t>Shades of </a:t>
            </a:r>
            <a:r>
              <a:rPr lang="en-GB" sz="2000" dirty="0" err="1" smtClean="0"/>
              <a:t>gray</a:t>
            </a:r>
            <a:r>
              <a:rPr lang="en-GB" sz="2000" dirty="0" smtClean="0"/>
              <a:t>		</a:t>
            </a:r>
            <a:r>
              <a:rPr lang="en-GB" sz="2000" b="1" dirty="0" smtClean="0"/>
              <a:t>S1</a:t>
            </a:r>
          </a:p>
          <a:p>
            <a:pPr>
              <a:buClr>
                <a:srgbClr val="002060"/>
              </a:buClr>
              <a:buFont typeface="Wingdings" panose="05000000000000000000" pitchFamily="2" charset="2"/>
              <a:buChar char="§"/>
            </a:pPr>
            <a:r>
              <a:rPr lang="en-GB" sz="2000" dirty="0" err="1"/>
              <a:t>Gray</a:t>
            </a:r>
            <a:r>
              <a:rPr lang="en-GB" sz="2000" dirty="0"/>
              <a:t>-world 		</a:t>
            </a:r>
            <a:r>
              <a:rPr lang="en-GB" sz="2000" b="1" dirty="0" smtClean="0"/>
              <a:t>S2</a:t>
            </a:r>
          </a:p>
          <a:p>
            <a:pPr>
              <a:buClr>
                <a:srgbClr val="002060"/>
              </a:buClr>
              <a:buFont typeface="Wingdings" panose="05000000000000000000" pitchFamily="2" charset="2"/>
              <a:buChar char="§"/>
            </a:pPr>
            <a:r>
              <a:rPr lang="en-GB" sz="2000" dirty="0" smtClean="0"/>
              <a:t>Edge-based </a:t>
            </a:r>
            <a:r>
              <a:rPr lang="en-GB" sz="2000" dirty="0" err="1" smtClean="0"/>
              <a:t>color</a:t>
            </a:r>
            <a:r>
              <a:rPr lang="en-GB" sz="2000" dirty="0" smtClean="0"/>
              <a:t> constancy</a:t>
            </a:r>
          </a:p>
          <a:p>
            <a:pPr lvl="1">
              <a:buClr>
                <a:srgbClr val="002060"/>
              </a:buClr>
              <a:buFont typeface="Wingdings" panose="05000000000000000000" pitchFamily="2" charset="2"/>
              <a:buChar char="§"/>
            </a:pPr>
            <a:r>
              <a:rPr lang="en-GB" sz="1600" dirty="0" smtClean="0"/>
              <a:t>1</a:t>
            </a:r>
            <a:r>
              <a:rPr lang="en-GB" sz="1600" baseline="30000" dirty="0" smtClean="0"/>
              <a:t>st</a:t>
            </a:r>
            <a:r>
              <a:rPr lang="en-GB" sz="1600" dirty="0" smtClean="0"/>
              <a:t> order grey edge	</a:t>
            </a:r>
            <a:r>
              <a:rPr lang="en-GB" sz="2000" b="1" dirty="0" smtClean="0"/>
              <a:t>S3</a:t>
            </a:r>
          </a:p>
          <a:p>
            <a:pPr lvl="1">
              <a:buClr>
                <a:srgbClr val="002060"/>
              </a:buClr>
              <a:buFont typeface="Wingdings" panose="05000000000000000000" pitchFamily="2" charset="2"/>
              <a:buChar char="§"/>
            </a:pPr>
            <a:r>
              <a:rPr lang="en-GB" sz="1600" dirty="0" smtClean="0"/>
              <a:t>2</a:t>
            </a:r>
            <a:r>
              <a:rPr lang="en-GB" sz="1600" baseline="30000" dirty="0" smtClean="0"/>
              <a:t>nd</a:t>
            </a:r>
            <a:r>
              <a:rPr lang="en-GB" sz="1600" dirty="0" smtClean="0"/>
              <a:t> order grey edge	</a:t>
            </a:r>
            <a:r>
              <a:rPr lang="en-GB" sz="2000" b="1" dirty="0" smtClean="0"/>
              <a:t>S4</a:t>
            </a:r>
          </a:p>
          <a:p>
            <a:pPr>
              <a:buClr>
                <a:srgbClr val="002060"/>
              </a:buClr>
              <a:buFont typeface="Wingdings" panose="05000000000000000000" pitchFamily="2" charset="2"/>
              <a:buChar char="§"/>
            </a:pPr>
            <a:r>
              <a:rPr lang="en-GB" sz="2000" dirty="0"/>
              <a:t>White-patch/</a:t>
            </a:r>
            <a:r>
              <a:rPr lang="en-GB" sz="2000" dirty="0" err="1"/>
              <a:t>MaxRGB</a:t>
            </a:r>
            <a:r>
              <a:rPr lang="en-GB" sz="2000" dirty="0"/>
              <a:t> 	</a:t>
            </a:r>
            <a:r>
              <a:rPr lang="en-GB" sz="2000" b="1" dirty="0"/>
              <a:t>S5</a:t>
            </a:r>
          </a:p>
        </p:txBody>
      </p:sp>
      <p:sp>
        <p:nvSpPr>
          <p:cNvPr id="4" name="Content Placeholder 2"/>
          <p:cNvSpPr txBox="1">
            <a:spLocks/>
          </p:cNvSpPr>
          <p:nvPr/>
        </p:nvSpPr>
        <p:spPr>
          <a:xfrm>
            <a:off x="6467666" y="1810070"/>
            <a:ext cx="48068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Learning based algorithms</a:t>
            </a:r>
            <a:endParaRPr lang="en-GB" sz="2000" dirty="0"/>
          </a:p>
          <a:p>
            <a:pPr>
              <a:buClr>
                <a:srgbClr val="002060"/>
              </a:buClr>
              <a:buFont typeface="Wingdings" panose="05000000000000000000" pitchFamily="2" charset="2"/>
              <a:buChar char="§"/>
            </a:pPr>
            <a:r>
              <a:rPr lang="en-GB" sz="2000" dirty="0" smtClean="0"/>
              <a:t>Exemplar-based	</a:t>
            </a:r>
            <a:r>
              <a:rPr lang="en-GB" sz="2000" b="1" dirty="0" smtClean="0"/>
              <a:t>L1</a:t>
            </a:r>
            <a:r>
              <a:rPr lang="en-GB" sz="2000" dirty="0" smtClean="0"/>
              <a:t> </a:t>
            </a:r>
          </a:p>
          <a:p>
            <a:pPr>
              <a:buClr>
                <a:srgbClr val="002060"/>
              </a:buClr>
              <a:buFont typeface="Wingdings" panose="05000000000000000000" pitchFamily="2" charset="2"/>
              <a:buChar char="§"/>
            </a:pPr>
            <a:r>
              <a:rPr lang="en-GB" sz="2000" dirty="0" smtClean="0"/>
              <a:t>Natural image statistics	</a:t>
            </a:r>
            <a:r>
              <a:rPr lang="en-GB" sz="2000" b="1" dirty="0" smtClean="0"/>
              <a:t>L2</a:t>
            </a:r>
          </a:p>
          <a:p>
            <a:pPr>
              <a:buClr>
                <a:srgbClr val="002060"/>
              </a:buClr>
              <a:buFont typeface="Wingdings" panose="05000000000000000000" pitchFamily="2" charset="2"/>
              <a:buChar char="§"/>
            </a:pPr>
            <a:r>
              <a:rPr lang="en-GB" sz="2000" dirty="0" smtClean="0"/>
              <a:t>General </a:t>
            </a:r>
            <a:r>
              <a:rPr lang="en-GB" sz="2000" dirty="0"/>
              <a:t>gamut </a:t>
            </a:r>
            <a:r>
              <a:rPr lang="en-GB" sz="2000" dirty="0" smtClean="0"/>
              <a:t>mapping</a:t>
            </a:r>
          </a:p>
          <a:p>
            <a:pPr lvl="1">
              <a:buClr>
                <a:srgbClr val="002060"/>
              </a:buClr>
              <a:buFont typeface="Wingdings" panose="05000000000000000000" pitchFamily="2" charset="2"/>
              <a:buChar char="§"/>
            </a:pPr>
            <a:r>
              <a:rPr lang="en-GB" sz="1600" dirty="0" smtClean="0"/>
              <a:t>Edge based		</a:t>
            </a:r>
            <a:r>
              <a:rPr lang="en-GB" sz="2000" b="1" dirty="0" smtClean="0"/>
              <a:t>L3</a:t>
            </a:r>
          </a:p>
          <a:p>
            <a:pPr lvl="1">
              <a:buClr>
                <a:srgbClr val="002060"/>
              </a:buClr>
              <a:buFont typeface="Wingdings" panose="05000000000000000000" pitchFamily="2" charset="2"/>
              <a:buChar char="§"/>
            </a:pPr>
            <a:r>
              <a:rPr lang="en-GB" sz="1600" dirty="0" smtClean="0"/>
              <a:t>Pixel based		</a:t>
            </a:r>
            <a:r>
              <a:rPr lang="en-GB" sz="2000" b="1" dirty="0" smtClean="0"/>
              <a:t>L4</a:t>
            </a:r>
          </a:p>
          <a:p>
            <a:pPr lvl="1">
              <a:buClr>
                <a:srgbClr val="002060"/>
              </a:buClr>
              <a:buFont typeface="Wingdings" panose="05000000000000000000" pitchFamily="2" charset="2"/>
              <a:buChar char="§"/>
            </a:pPr>
            <a:r>
              <a:rPr lang="en-GB" sz="1600" dirty="0" smtClean="0"/>
              <a:t>Intersection based	</a:t>
            </a:r>
            <a:r>
              <a:rPr lang="en-GB" sz="2000" b="1" dirty="0" smtClean="0"/>
              <a:t>L5</a:t>
            </a:r>
            <a:r>
              <a:rPr lang="en-GB" sz="1600" dirty="0" smtClean="0"/>
              <a:t> </a:t>
            </a:r>
          </a:p>
          <a:p>
            <a:pPr>
              <a:buClr>
                <a:srgbClr val="002060"/>
              </a:buClr>
              <a:buFont typeface="Wingdings" panose="05000000000000000000" pitchFamily="2" charset="2"/>
              <a:buChar char="§"/>
            </a:pPr>
            <a:r>
              <a:rPr lang="en-GB" sz="2000" dirty="0" smtClean="0"/>
              <a:t>Bayesian method	</a:t>
            </a:r>
            <a:r>
              <a:rPr lang="en-GB" sz="2000" b="1" dirty="0" smtClean="0"/>
              <a:t>L6</a:t>
            </a:r>
          </a:p>
          <a:p>
            <a:pPr>
              <a:buClr>
                <a:srgbClr val="002060"/>
              </a:buClr>
              <a:buFont typeface="Wingdings" panose="05000000000000000000" pitchFamily="2" charset="2"/>
              <a:buChar char="§"/>
            </a:pPr>
            <a:r>
              <a:rPr lang="en-GB" sz="2000" dirty="0" smtClean="0"/>
              <a:t>Spatial correlation	</a:t>
            </a:r>
            <a:r>
              <a:rPr lang="en-GB" sz="2000" b="1" dirty="0" smtClean="0"/>
              <a:t>L7</a:t>
            </a:r>
          </a:p>
        </p:txBody>
      </p:sp>
    </p:spTree>
    <p:extLst>
      <p:ext uri="{BB962C8B-B14F-4D97-AF65-F5344CB8AC3E}">
        <p14:creationId xmlns:p14="http://schemas.microsoft.com/office/powerpoint/2010/main" val="404869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t>Performance of combinations of algorithms on </a:t>
            </a:r>
            <a:r>
              <a:rPr lang="en-GB" sz="4000" dirty="0" err="1"/>
              <a:t>Gehler</a:t>
            </a:r>
            <a:r>
              <a:rPr lang="en-GB" sz="4000" dirty="0"/>
              <a:t>-Shi dataset</a:t>
            </a:r>
          </a:p>
        </p:txBody>
      </p:sp>
      <p:sp>
        <p:nvSpPr>
          <p:cNvPr id="3" name="Content Placeholder 2"/>
          <p:cNvSpPr>
            <a:spLocks noGrp="1"/>
          </p:cNvSpPr>
          <p:nvPr>
            <p:ph idx="1"/>
          </p:nvPr>
        </p:nvSpPr>
        <p:spPr>
          <a:xfrm>
            <a:off x="838200" y="1825625"/>
            <a:ext cx="4806820" cy="4351338"/>
          </a:xfrm>
        </p:spPr>
        <p:txBody>
          <a:bodyPr/>
          <a:lstStyle/>
          <a:p>
            <a:pPr marL="0" indent="0">
              <a:buNone/>
            </a:pPr>
            <a:r>
              <a:rPr lang="en-GB" dirty="0" smtClean="0"/>
              <a:t>Statistical based algorithms</a:t>
            </a:r>
            <a:r>
              <a:rPr lang="en-GB" sz="2000" dirty="0" smtClean="0"/>
              <a:t>	</a:t>
            </a:r>
          </a:p>
          <a:p>
            <a:pPr>
              <a:buClr>
                <a:srgbClr val="002060"/>
              </a:buClr>
              <a:buFont typeface="Wingdings" panose="05000000000000000000" pitchFamily="2" charset="2"/>
              <a:buChar char="§"/>
            </a:pPr>
            <a:r>
              <a:rPr lang="en-GB" sz="2000" dirty="0" smtClean="0"/>
              <a:t>Shades of </a:t>
            </a:r>
            <a:r>
              <a:rPr lang="en-GB" sz="2000" dirty="0" err="1" smtClean="0"/>
              <a:t>gray</a:t>
            </a:r>
            <a:r>
              <a:rPr lang="en-GB" sz="2000" dirty="0" smtClean="0"/>
              <a:t>		</a:t>
            </a:r>
            <a:r>
              <a:rPr lang="en-GB" sz="2000" b="1" dirty="0" smtClean="0"/>
              <a:t>S1</a:t>
            </a:r>
          </a:p>
          <a:p>
            <a:pPr>
              <a:buClr>
                <a:srgbClr val="002060"/>
              </a:buClr>
              <a:buFont typeface="Wingdings" panose="05000000000000000000" pitchFamily="2" charset="2"/>
              <a:buChar char="§"/>
            </a:pPr>
            <a:r>
              <a:rPr lang="en-GB" sz="2000" dirty="0" err="1"/>
              <a:t>Gray</a:t>
            </a:r>
            <a:r>
              <a:rPr lang="en-GB" sz="2000" dirty="0"/>
              <a:t>-world 		</a:t>
            </a:r>
            <a:r>
              <a:rPr lang="en-GB" sz="2000" b="1" dirty="0" smtClean="0"/>
              <a:t>S2</a:t>
            </a:r>
          </a:p>
          <a:p>
            <a:pPr>
              <a:buClr>
                <a:srgbClr val="002060"/>
              </a:buClr>
              <a:buFont typeface="Wingdings" panose="05000000000000000000" pitchFamily="2" charset="2"/>
              <a:buChar char="§"/>
            </a:pPr>
            <a:r>
              <a:rPr lang="en-GB" sz="2000" dirty="0" smtClean="0"/>
              <a:t>Edge-based </a:t>
            </a:r>
            <a:r>
              <a:rPr lang="en-GB" sz="2000" dirty="0" err="1" smtClean="0"/>
              <a:t>color</a:t>
            </a:r>
            <a:r>
              <a:rPr lang="en-GB" sz="2000" dirty="0" smtClean="0"/>
              <a:t> constancy</a:t>
            </a:r>
          </a:p>
          <a:p>
            <a:pPr lvl="1">
              <a:buClr>
                <a:srgbClr val="002060"/>
              </a:buClr>
              <a:buFont typeface="Wingdings" panose="05000000000000000000" pitchFamily="2" charset="2"/>
              <a:buChar char="§"/>
            </a:pPr>
            <a:r>
              <a:rPr lang="en-GB" sz="1600" dirty="0" smtClean="0"/>
              <a:t>1</a:t>
            </a:r>
            <a:r>
              <a:rPr lang="en-GB" sz="1600" baseline="30000" dirty="0" smtClean="0"/>
              <a:t>st</a:t>
            </a:r>
            <a:r>
              <a:rPr lang="en-GB" sz="1600" dirty="0" smtClean="0"/>
              <a:t> order grey edge	</a:t>
            </a:r>
            <a:r>
              <a:rPr lang="en-GB" sz="2000" b="1" dirty="0" smtClean="0"/>
              <a:t>S3</a:t>
            </a:r>
          </a:p>
          <a:p>
            <a:pPr lvl="1">
              <a:buClr>
                <a:srgbClr val="002060"/>
              </a:buClr>
              <a:buFont typeface="Wingdings" panose="05000000000000000000" pitchFamily="2" charset="2"/>
              <a:buChar char="§"/>
            </a:pPr>
            <a:r>
              <a:rPr lang="en-GB" sz="1600" dirty="0" smtClean="0"/>
              <a:t>2</a:t>
            </a:r>
            <a:r>
              <a:rPr lang="en-GB" sz="1600" baseline="30000" dirty="0" smtClean="0"/>
              <a:t>nd</a:t>
            </a:r>
            <a:r>
              <a:rPr lang="en-GB" sz="1600" dirty="0" smtClean="0"/>
              <a:t> order grey edge	</a:t>
            </a:r>
            <a:r>
              <a:rPr lang="en-GB" sz="2000" b="1" dirty="0" smtClean="0"/>
              <a:t>S4</a:t>
            </a:r>
          </a:p>
          <a:p>
            <a:pPr>
              <a:buClr>
                <a:srgbClr val="002060"/>
              </a:buClr>
              <a:buFont typeface="Wingdings" panose="05000000000000000000" pitchFamily="2" charset="2"/>
              <a:buChar char="§"/>
            </a:pPr>
            <a:r>
              <a:rPr lang="en-GB" sz="2000" dirty="0"/>
              <a:t>White-patch/</a:t>
            </a:r>
            <a:r>
              <a:rPr lang="en-GB" sz="2000" dirty="0" err="1"/>
              <a:t>MaxRGB</a:t>
            </a:r>
            <a:r>
              <a:rPr lang="en-GB" sz="2000" dirty="0"/>
              <a:t> 	</a:t>
            </a:r>
            <a:r>
              <a:rPr lang="en-GB" sz="2000" b="1" dirty="0"/>
              <a:t>S5</a:t>
            </a:r>
          </a:p>
        </p:txBody>
      </p:sp>
      <p:sp>
        <p:nvSpPr>
          <p:cNvPr id="4" name="Content Placeholder 2"/>
          <p:cNvSpPr txBox="1">
            <a:spLocks/>
          </p:cNvSpPr>
          <p:nvPr/>
        </p:nvSpPr>
        <p:spPr>
          <a:xfrm>
            <a:off x="6467666" y="1810070"/>
            <a:ext cx="48068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Learning based algorithms</a:t>
            </a:r>
            <a:endParaRPr lang="en-GB" sz="2000" dirty="0"/>
          </a:p>
          <a:p>
            <a:pPr>
              <a:buClr>
                <a:srgbClr val="002060"/>
              </a:buClr>
              <a:buFont typeface="Wingdings" panose="05000000000000000000" pitchFamily="2" charset="2"/>
              <a:buChar char="§"/>
            </a:pPr>
            <a:r>
              <a:rPr lang="en-GB" sz="2000" dirty="0" smtClean="0"/>
              <a:t>Exemplar-based	</a:t>
            </a:r>
            <a:r>
              <a:rPr lang="en-GB" sz="2000" b="1" dirty="0" smtClean="0"/>
              <a:t>L1</a:t>
            </a:r>
            <a:r>
              <a:rPr lang="en-GB" sz="2000" dirty="0" smtClean="0"/>
              <a:t> </a:t>
            </a:r>
          </a:p>
          <a:p>
            <a:pPr>
              <a:buClr>
                <a:srgbClr val="002060"/>
              </a:buClr>
              <a:buFont typeface="Wingdings" panose="05000000000000000000" pitchFamily="2" charset="2"/>
              <a:buChar char="§"/>
            </a:pPr>
            <a:r>
              <a:rPr lang="en-GB" sz="2000" dirty="0" smtClean="0"/>
              <a:t>Natural image statistics	</a:t>
            </a:r>
            <a:r>
              <a:rPr lang="en-GB" sz="2000" b="1" dirty="0" smtClean="0"/>
              <a:t>L2</a:t>
            </a:r>
          </a:p>
          <a:p>
            <a:pPr>
              <a:buClr>
                <a:srgbClr val="002060"/>
              </a:buClr>
              <a:buFont typeface="Wingdings" panose="05000000000000000000" pitchFamily="2" charset="2"/>
              <a:buChar char="§"/>
            </a:pPr>
            <a:r>
              <a:rPr lang="en-GB" sz="2000" dirty="0" smtClean="0"/>
              <a:t>General </a:t>
            </a:r>
            <a:r>
              <a:rPr lang="en-GB" sz="2000" dirty="0"/>
              <a:t>gamut </a:t>
            </a:r>
            <a:r>
              <a:rPr lang="en-GB" sz="2000" dirty="0" smtClean="0"/>
              <a:t>mapping</a:t>
            </a:r>
          </a:p>
          <a:p>
            <a:pPr lvl="1">
              <a:buClr>
                <a:srgbClr val="002060"/>
              </a:buClr>
              <a:buFont typeface="Wingdings" panose="05000000000000000000" pitchFamily="2" charset="2"/>
              <a:buChar char="§"/>
            </a:pPr>
            <a:r>
              <a:rPr lang="en-GB" sz="1600" dirty="0" smtClean="0"/>
              <a:t>Edge based		</a:t>
            </a:r>
            <a:r>
              <a:rPr lang="en-GB" sz="2000" b="1" dirty="0" smtClean="0"/>
              <a:t>L3</a:t>
            </a:r>
          </a:p>
          <a:p>
            <a:pPr lvl="1">
              <a:buClr>
                <a:srgbClr val="002060"/>
              </a:buClr>
              <a:buFont typeface="Wingdings" panose="05000000000000000000" pitchFamily="2" charset="2"/>
              <a:buChar char="§"/>
            </a:pPr>
            <a:r>
              <a:rPr lang="en-GB" sz="1600" dirty="0" smtClean="0"/>
              <a:t>Pixel based		</a:t>
            </a:r>
            <a:r>
              <a:rPr lang="en-GB" sz="2000" b="1" dirty="0" smtClean="0"/>
              <a:t>L4</a:t>
            </a:r>
          </a:p>
          <a:p>
            <a:pPr lvl="1">
              <a:buClr>
                <a:srgbClr val="002060"/>
              </a:buClr>
              <a:buFont typeface="Wingdings" panose="05000000000000000000" pitchFamily="2" charset="2"/>
              <a:buChar char="§"/>
            </a:pPr>
            <a:r>
              <a:rPr lang="en-GB" sz="1600" dirty="0" smtClean="0"/>
              <a:t>Intersection based	</a:t>
            </a:r>
            <a:r>
              <a:rPr lang="en-GB" sz="2000" b="1" dirty="0" smtClean="0"/>
              <a:t>L5</a:t>
            </a:r>
            <a:r>
              <a:rPr lang="en-GB" sz="1600" dirty="0" smtClean="0"/>
              <a:t> </a:t>
            </a:r>
          </a:p>
          <a:p>
            <a:pPr>
              <a:buClr>
                <a:srgbClr val="002060"/>
              </a:buClr>
              <a:buFont typeface="Wingdings" panose="05000000000000000000" pitchFamily="2" charset="2"/>
              <a:buChar char="§"/>
            </a:pPr>
            <a:r>
              <a:rPr lang="en-GB" sz="2000" dirty="0" smtClean="0"/>
              <a:t>Bayesian method	</a:t>
            </a:r>
            <a:r>
              <a:rPr lang="en-GB" sz="2000" b="1" dirty="0" smtClean="0"/>
              <a:t>L6</a:t>
            </a:r>
          </a:p>
          <a:p>
            <a:pPr>
              <a:buClr>
                <a:srgbClr val="002060"/>
              </a:buClr>
              <a:buFont typeface="Wingdings" panose="05000000000000000000" pitchFamily="2" charset="2"/>
              <a:buChar char="§"/>
            </a:pPr>
            <a:r>
              <a:rPr lang="en-GB" sz="2000" dirty="0" smtClean="0"/>
              <a:t>Spatial correlation	</a:t>
            </a:r>
            <a:r>
              <a:rPr lang="en-GB" sz="2000" b="1" dirty="0" smtClean="0"/>
              <a:t>L7</a:t>
            </a:r>
          </a:p>
        </p:txBody>
      </p:sp>
      <p:sp>
        <p:nvSpPr>
          <p:cNvPr id="5" name="Rectangle 4"/>
          <p:cNvSpPr/>
          <p:nvPr/>
        </p:nvSpPr>
        <p:spPr>
          <a:xfrm>
            <a:off x="838200" y="5807631"/>
            <a:ext cx="2753446" cy="369332"/>
          </a:xfrm>
          <a:prstGeom prst="rect">
            <a:avLst/>
          </a:prstGeom>
        </p:spPr>
        <p:txBody>
          <a:bodyPr wrap="none">
            <a:spAutoFit/>
          </a:bodyPr>
          <a:lstStyle/>
          <a:p>
            <a:r>
              <a:rPr lang="en-US" dirty="0">
                <a:hlinkClick r:id="rId3"/>
              </a:rPr>
              <a:t>http://colorconstancy.com/</a:t>
            </a:r>
            <a:endParaRPr lang="en-US" dirty="0"/>
          </a:p>
        </p:txBody>
      </p:sp>
    </p:spTree>
    <p:extLst>
      <p:ext uri="{BB962C8B-B14F-4D97-AF65-F5344CB8AC3E}">
        <p14:creationId xmlns:p14="http://schemas.microsoft.com/office/powerpoint/2010/main" val="113042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combinations of algorithms </a:t>
            </a:r>
            <a:r>
              <a:rPr lang="en-GB" sz="4000" dirty="0"/>
              <a:t>on  482 images of </a:t>
            </a:r>
            <a:r>
              <a:rPr lang="en-GB" sz="4000" dirty="0" err="1" smtClean="0"/>
              <a:t>Gehler</a:t>
            </a:r>
            <a:r>
              <a:rPr lang="en-GB" sz="4000" dirty="0" smtClean="0"/>
              <a:t>-Shi* dataset</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2345772314"/>
              </p:ext>
            </p:extLst>
          </p:nvPr>
        </p:nvGraphicFramePr>
        <p:xfrm>
          <a:off x="1921707" y="2115357"/>
          <a:ext cx="8328783" cy="3510280"/>
        </p:xfrm>
        <a:graphic>
          <a:graphicData uri="http://schemas.openxmlformats.org/drawingml/2006/table">
            <a:tbl>
              <a:tblPr firstRow="1" bandRow="1">
                <a:tableStyleId>{5940675A-B579-460E-94D1-54222C63F5DA}</a:tableStyleId>
              </a:tblPr>
              <a:tblGrid>
                <a:gridCol w="418302"/>
                <a:gridCol w="418302"/>
                <a:gridCol w="418302"/>
                <a:gridCol w="411020"/>
                <a:gridCol w="411020"/>
                <a:gridCol w="863695"/>
                <a:gridCol w="1071927"/>
                <a:gridCol w="251927"/>
                <a:gridCol w="455930"/>
                <a:gridCol w="411020"/>
                <a:gridCol w="411020"/>
                <a:gridCol w="411020"/>
                <a:gridCol w="411020"/>
                <a:gridCol w="889000"/>
                <a:gridCol w="1075278"/>
              </a:tblGrid>
              <a:tr h="370840">
                <a:tc gridSpan="7">
                  <a:txBody>
                    <a:bodyPr/>
                    <a:lstStyle/>
                    <a:p>
                      <a:pPr algn="ctr"/>
                      <a:r>
                        <a:rPr lang="en-US" dirty="0" smtClean="0"/>
                        <a:t>Combinations with </a:t>
                      </a:r>
                      <a:r>
                        <a:rPr lang="en-US" b="1" dirty="0" smtClean="0"/>
                        <a:t>most</a:t>
                      </a:r>
                      <a:r>
                        <a:rPr lang="en-US" dirty="0" smtClean="0"/>
                        <a:t> ‘hard’ images</a:t>
                      </a:r>
                      <a:endParaRPr lang="en-US"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8">
                  <a:txBody>
                    <a:bodyPr/>
                    <a:lstStyle/>
                    <a:p>
                      <a:pPr algn="ctr"/>
                      <a:endParaRPr lang="en-US" b="0" dirty="0"/>
                    </a:p>
                  </a:txBody>
                  <a:tcPr>
                    <a:solidFill>
                      <a:schemeClr val="bg1">
                        <a:lumMod val="65000"/>
                      </a:schemeClr>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Combinations with </a:t>
                      </a:r>
                      <a:r>
                        <a:rPr lang="en-US" b="1" dirty="0" smtClean="0"/>
                        <a:t>least</a:t>
                      </a:r>
                      <a:r>
                        <a:rPr lang="en-US" dirty="0" smtClean="0"/>
                        <a:t> ‘hard’ images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a:t>
                      </a:r>
                      <a:r>
                        <a:rPr lang="en-US" baseline="0" dirty="0" smtClean="0"/>
                        <a:t> images</a:t>
                      </a:r>
                      <a:endParaRPr lang="en-US" dirty="0"/>
                    </a:p>
                  </a:txBody>
                  <a:tcPr/>
                </a:tc>
                <a:tc>
                  <a:txBody>
                    <a:bodyPr/>
                    <a:lstStyle/>
                    <a:p>
                      <a:pPr algn="ctr"/>
                      <a:r>
                        <a:rPr lang="en-US" dirty="0" smtClean="0"/>
                        <a:t>Time</a:t>
                      </a:r>
                      <a:r>
                        <a:rPr lang="en-US" baseline="0" dirty="0" smtClean="0"/>
                        <a:t> per image</a:t>
                      </a:r>
                      <a:endParaRPr lang="en-US" dirty="0" smtClean="0"/>
                    </a:p>
                    <a:p>
                      <a:pPr algn="ctr"/>
                      <a:r>
                        <a:rPr lang="en-US" dirty="0" smtClean="0"/>
                        <a:t>(min)</a:t>
                      </a:r>
                      <a:endParaRPr lang="en-US" dirty="0"/>
                    </a:p>
                  </a:txBody>
                  <a:tcPr/>
                </a:tc>
                <a:tc vMerge="1">
                  <a:txBody>
                    <a:bodyPr/>
                    <a:lstStyle/>
                    <a:p>
                      <a:pPr algn="ctr"/>
                      <a:endParaRPr lang="en-US" dirty="0"/>
                    </a:p>
                  </a:txBody>
                  <a:tcPr/>
                </a:tc>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 </a:t>
                      </a:r>
                    </a:p>
                    <a:p>
                      <a:pPr algn="ctr"/>
                      <a:r>
                        <a:rPr lang="en-US" dirty="0" smtClean="0"/>
                        <a:t>images</a:t>
                      </a:r>
                      <a:endParaRPr lang="en-US" dirty="0"/>
                    </a:p>
                  </a:txBody>
                  <a:tcPr/>
                </a:tc>
                <a:tc>
                  <a:txBody>
                    <a:bodyPr/>
                    <a:lstStyle/>
                    <a:p>
                      <a:pPr algn="ctr"/>
                      <a:r>
                        <a:rPr lang="en-US" dirty="0" smtClean="0"/>
                        <a:t>Time per</a:t>
                      </a:r>
                      <a:r>
                        <a:rPr lang="en-US" baseline="0" dirty="0" smtClean="0"/>
                        <a:t> image</a:t>
                      </a:r>
                      <a:endParaRPr lang="en-US" dirty="0" smtClean="0"/>
                    </a:p>
                    <a:p>
                      <a:pPr algn="ctr"/>
                      <a:r>
                        <a:rPr lang="en-US" dirty="0" smtClean="0"/>
                        <a:t>(min)</a:t>
                      </a:r>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L7</a:t>
                      </a:r>
                      <a:endParaRPr lang="en-US" dirty="0"/>
                    </a:p>
                  </a:txBody>
                  <a:tcPr/>
                </a:tc>
                <a:tc>
                  <a:txBody>
                    <a:bodyPr/>
                    <a:lstStyle/>
                    <a:p>
                      <a:pPr algn="ctr"/>
                      <a:r>
                        <a:rPr lang="en-US" dirty="0" smtClean="0"/>
                        <a:t>84</a:t>
                      </a:r>
                      <a:endParaRPr lang="en-US" dirty="0"/>
                    </a:p>
                  </a:txBody>
                  <a:tcPr/>
                </a:tc>
                <a:tc>
                  <a:txBody>
                    <a:bodyPr/>
                    <a:lstStyle/>
                    <a:p>
                      <a:pPr algn="ctr"/>
                      <a:r>
                        <a:rPr lang="en-US" dirty="0" smtClean="0"/>
                        <a:t>1.5</a:t>
                      </a:r>
                      <a:endParaRPr lang="en-US" dirty="0"/>
                    </a:p>
                  </a:txBody>
                  <a:tcPr/>
                </a:tc>
                <a:tc vMerge="1">
                  <a:txBody>
                    <a:bodyPr/>
                    <a:lstStyle/>
                    <a:p>
                      <a:pPr algn="ct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L4</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31</a:t>
                      </a:r>
                      <a:endParaRPr lang="en-US" dirty="0"/>
                    </a:p>
                  </a:txBody>
                  <a:tcPr/>
                </a:tc>
                <a:tc>
                  <a:txBody>
                    <a:bodyPr/>
                    <a:lstStyle/>
                    <a:p>
                      <a:pPr algn="ctr"/>
                      <a:r>
                        <a:rPr lang="en-US" dirty="0" smtClean="0"/>
                        <a:t>12.6</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L6</a:t>
                      </a:r>
                      <a:endParaRPr lang="en-US" dirty="0"/>
                    </a:p>
                  </a:txBody>
                  <a:tcPr/>
                </a:tc>
                <a:tc>
                  <a:txBody>
                    <a:bodyPr/>
                    <a:lstStyle/>
                    <a:p>
                      <a:pPr algn="ctr"/>
                      <a:r>
                        <a:rPr lang="en-US" dirty="0" smtClean="0"/>
                        <a:t>80</a:t>
                      </a:r>
                      <a:endParaRPr lang="en-US" dirty="0"/>
                    </a:p>
                  </a:txBody>
                  <a:tcPr/>
                </a:tc>
                <a:tc>
                  <a:txBody>
                    <a:bodyPr/>
                    <a:lstStyle/>
                    <a:p>
                      <a:pPr algn="ctr"/>
                      <a:r>
                        <a:rPr lang="en-US" dirty="0" smtClean="0"/>
                        <a:t>9.8</a:t>
                      </a:r>
                      <a:endParaRPr lang="en-US" dirty="0"/>
                    </a:p>
                  </a:txBody>
                  <a:tcPr/>
                </a:tc>
                <a:tc vMerge="1">
                  <a:txBody>
                    <a:bodyPr/>
                    <a:lstStyle/>
                    <a:p>
                      <a:pPr algn="ct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L5</a:t>
                      </a:r>
                      <a:endParaRPr lang="en-US" dirty="0"/>
                    </a:p>
                  </a:txBody>
                  <a:tcPr/>
                </a:tc>
                <a:tc>
                  <a:txBody>
                    <a:bodyPr/>
                    <a:lstStyle/>
                    <a:p>
                      <a:pPr algn="ctr"/>
                      <a:r>
                        <a:rPr lang="en-US" dirty="0" smtClean="0"/>
                        <a:t>L7</a:t>
                      </a:r>
                      <a:endParaRPr lang="en-US" dirty="0"/>
                    </a:p>
                  </a:txBody>
                  <a:tcPr/>
                </a:tc>
                <a:tc>
                  <a:txBody>
                    <a:bodyPr/>
                    <a:lstStyle/>
                    <a:p>
                      <a:pPr algn="ctr"/>
                      <a:r>
                        <a:rPr lang="en-US" dirty="0" smtClean="0"/>
                        <a:t>27</a:t>
                      </a:r>
                      <a:endParaRPr lang="en-US" dirty="0"/>
                    </a:p>
                  </a:txBody>
                  <a:tcPr/>
                </a:tc>
                <a:tc>
                  <a:txBody>
                    <a:bodyPr/>
                    <a:lstStyle/>
                    <a:p>
                      <a:pPr algn="ctr"/>
                      <a:r>
                        <a:rPr lang="en-US" dirty="0" smtClean="0"/>
                        <a:t>3.7</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L4</a:t>
                      </a:r>
                      <a:endParaRPr lang="en-US" dirty="0"/>
                    </a:p>
                  </a:txBody>
                  <a:tcPr/>
                </a:tc>
                <a:tc>
                  <a:txBody>
                    <a:bodyPr/>
                    <a:lstStyle/>
                    <a:p>
                      <a:pPr algn="ctr"/>
                      <a:r>
                        <a:rPr lang="en-US" dirty="0" smtClean="0"/>
                        <a:t>78</a:t>
                      </a:r>
                      <a:endParaRPr lang="en-US" dirty="0"/>
                    </a:p>
                  </a:txBody>
                  <a:tcPr/>
                </a:tc>
                <a:tc>
                  <a:txBody>
                    <a:bodyPr/>
                    <a:lstStyle/>
                    <a:p>
                      <a:pPr algn="ctr"/>
                      <a:r>
                        <a:rPr lang="en-US" dirty="0" smtClean="0"/>
                        <a:t>1.8</a:t>
                      </a:r>
                      <a:endParaRPr lang="en-US" dirty="0"/>
                    </a:p>
                  </a:txBody>
                  <a:tcPr/>
                </a:tc>
                <a:tc vMerge="1">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24</a:t>
                      </a:r>
                      <a:endParaRPr lang="en-US" dirty="0"/>
                    </a:p>
                  </a:txBody>
                  <a:tcPr/>
                </a:tc>
                <a:tc>
                  <a:txBody>
                    <a:bodyPr/>
                    <a:lstStyle/>
                    <a:p>
                      <a:pPr algn="ctr"/>
                      <a:r>
                        <a:rPr lang="en-US" dirty="0" smtClean="0"/>
                        <a:t>11.2</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73</a:t>
                      </a:r>
                      <a:endParaRPr lang="en-US" dirty="0"/>
                    </a:p>
                  </a:txBody>
                  <a:tcPr/>
                </a:tc>
                <a:tc>
                  <a:txBody>
                    <a:bodyPr/>
                    <a:lstStyle/>
                    <a:p>
                      <a:pPr algn="ctr"/>
                      <a:r>
                        <a:rPr lang="en-US" dirty="0" smtClean="0"/>
                        <a:t>1</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22</a:t>
                      </a:r>
                      <a:endParaRPr lang="en-US" dirty="0"/>
                    </a:p>
                  </a:txBody>
                  <a:tcPr/>
                </a:tc>
                <a:tc>
                  <a:txBody>
                    <a:bodyPr/>
                    <a:lstStyle/>
                    <a:p>
                      <a:pPr algn="ctr"/>
                      <a:r>
                        <a:rPr lang="en-US" dirty="0" smtClean="0"/>
                        <a:t>11.7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69</a:t>
                      </a:r>
                      <a:endParaRPr lang="en-US" dirty="0"/>
                    </a:p>
                  </a:txBody>
                  <a:tcPr/>
                </a:tc>
                <a:tc>
                  <a:txBody>
                    <a:bodyPr/>
                    <a:lstStyle/>
                    <a:p>
                      <a:pPr algn="ctr"/>
                      <a:r>
                        <a:rPr lang="en-US" dirty="0" smtClean="0"/>
                        <a:t>0.36</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L7</a:t>
                      </a:r>
                      <a:endParaRPr lang="en-US" dirty="0"/>
                    </a:p>
                  </a:txBody>
                  <a:tcPr/>
                </a:tc>
                <a:tc>
                  <a:txBody>
                    <a:bodyPr/>
                    <a:lstStyle/>
                    <a:p>
                      <a:pPr algn="ctr"/>
                      <a:r>
                        <a:rPr lang="en-US" dirty="0" smtClean="0"/>
                        <a:t>19</a:t>
                      </a:r>
                      <a:endParaRPr lang="en-US" dirty="0"/>
                    </a:p>
                  </a:txBody>
                  <a:tcPr/>
                </a:tc>
                <a:tc>
                  <a:txBody>
                    <a:bodyPr/>
                    <a:lstStyle/>
                    <a:p>
                      <a:pPr algn="ctr"/>
                      <a:r>
                        <a:rPr lang="en-US" dirty="0" smtClean="0"/>
                        <a:t>2.87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L4</a:t>
                      </a:r>
                      <a:endParaRPr lang="en-US" dirty="0"/>
                    </a:p>
                  </a:txBody>
                  <a:tcPr/>
                </a:tc>
                <a:tc>
                  <a:txBody>
                    <a:bodyPr/>
                    <a:lstStyle/>
                    <a:p>
                      <a:pPr algn="ctr"/>
                      <a:r>
                        <a:rPr lang="en-US" dirty="0" smtClean="0"/>
                        <a:t>64</a:t>
                      </a:r>
                      <a:endParaRPr lang="en-US" dirty="0"/>
                    </a:p>
                  </a:txBody>
                  <a:tcPr/>
                </a:tc>
                <a:tc>
                  <a:txBody>
                    <a:bodyPr/>
                    <a:lstStyle/>
                    <a:p>
                      <a:pPr algn="ctr"/>
                      <a:r>
                        <a:rPr lang="en-US" dirty="0" smtClean="0"/>
                        <a:t>1.2</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18</a:t>
                      </a:r>
                      <a:endParaRPr lang="en-US" dirty="0"/>
                    </a:p>
                  </a:txBody>
                  <a:tcPr/>
                </a:tc>
                <a:tc>
                  <a:txBody>
                    <a:bodyPr/>
                    <a:lstStyle/>
                    <a:p>
                      <a:pPr algn="ctr"/>
                      <a:r>
                        <a:rPr lang="en-US" dirty="0" smtClean="0"/>
                        <a:t>11.1</a:t>
                      </a:r>
                      <a:endParaRPr lang="en-US" dirty="0"/>
                    </a:p>
                  </a:txBody>
                  <a:tcPr/>
                </a:tc>
              </a:tr>
            </a:tbl>
          </a:graphicData>
        </a:graphic>
      </p:graphicFrame>
      <p:sp>
        <p:nvSpPr>
          <p:cNvPr id="3" name="TextBox 2"/>
          <p:cNvSpPr txBox="1"/>
          <p:nvPr/>
        </p:nvSpPr>
        <p:spPr>
          <a:xfrm>
            <a:off x="1921707" y="6091084"/>
            <a:ext cx="5614719" cy="369332"/>
          </a:xfrm>
          <a:prstGeom prst="rect">
            <a:avLst/>
          </a:prstGeom>
          <a:noFill/>
        </p:spPr>
        <p:txBody>
          <a:bodyPr wrap="square" rtlCol="0">
            <a:spAutoFit/>
          </a:bodyPr>
          <a:lstStyle/>
          <a:p>
            <a:r>
              <a:rPr lang="en-US" dirty="0" smtClean="0"/>
              <a:t>*</a:t>
            </a:r>
            <a:r>
              <a:rPr lang="en-US" dirty="0" err="1" smtClean="0"/>
              <a:t>Gehler</a:t>
            </a:r>
            <a:r>
              <a:rPr lang="en-US" dirty="0" smtClean="0"/>
              <a:t> et al. CVPR2008, Shi &amp; </a:t>
            </a:r>
            <a:r>
              <a:rPr lang="en-US" dirty="0" err="1" smtClean="0"/>
              <a:t>Funt</a:t>
            </a:r>
            <a:r>
              <a:rPr lang="en-US" dirty="0" smtClean="0"/>
              <a:t> SFU2010</a:t>
            </a:r>
            <a:endParaRPr lang="en-US" dirty="0"/>
          </a:p>
        </p:txBody>
      </p:sp>
    </p:spTree>
    <p:extLst>
      <p:ext uri="{BB962C8B-B14F-4D97-AF65-F5344CB8AC3E}">
        <p14:creationId xmlns:p14="http://schemas.microsoft.com/office/powerpoint/2010/main" val="417191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combinations of algorithms </a:t>
            </a:r>
            <a:r>
              <a:rPr lang="en-GB" sz="4000" dirty="0"/>
              <a:t>on  482 images of </a:t>
            </a:r>
            <a:r>
              <a:rPr lang="en-GB" sz="4000" dirty="0" err="1"/>
              <a:t>Gehler</a:t>
            </a:r>
            <a:r>
              <a:rPr lang="en-GB" sz="4000" dirty="0"/>
              <a:t>-Shi </a:t>
            </a:r>
            <a:r>
              <a:rPr lang="en-GB" sz="4000" dirty="0" smtClean="0"/>
              <a:t>dataset</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2345772314"/>
              </p:ext>
            </p:extLst>
          </p:nvPr>
        </p:nvGraphicFramePr>
        <p:xfrm>
          <a:off x="1921707" y="2115357"/>
          <a:ext cx="8328783" cy="3510280"/>
        </p:xfrm>
        <a:graphic>
          <a:graphicData uri="http://schemas.openxmlformats.org/drawingml/2006/table">
            <a:tbl>
              <a:tblPr firstRow="1" bandRow="1">
                <a:tableStyleId>{5940675A-B579-460E-94D1-54222C63F5DA}</a:tableStyleId>
              </a:tblPr>
              <a:tblGrid>
                <a:gridCol w="418302"/>
                <a:gridCol w="418302"/>
                <a:gridCol w="418302"/>
                <a:gridCol w="411020"/>
                <a:gridCol w="411020"/>
                <a:gridCol w="863695"/>
                <a:gridCol w="1071927"/>
                <a:gridCol w="251927"/>
                <a:gridCol w="455930"/>
                <a:gridCol w="411020"/>
                <a:gridCol w="411020"/>
                <a:gridCol w="411020"/>
                <a:gridCol w="411020"/>
                <a:gridCol w="889000"/>
                <a:gridCol w="1075278"/>
              </a:tblGrid>
              <a:tr h="370840">
                <a:tc gridSpan="7">
                  <a:txBody>
                    <a:bodyPr/>
                    <a:lstStyle/>
                    <a:p>
                      <a:pPr algn="ctr"/>
                      <a:r>
                        <a:rPr lang="en-US" dirty="0" smtClean="0"/>
                        <a:t>Combinations with </a:t>
                      </a:r>
                      <a:r>
                        <a:rPr lang="en-US" b="1" dirty="0" smtClean="0"/>
                        <a:t>most</a:t>
                      </a:r>
                      <a:r>
                        <a:rPr lang="en-US" dirty="0" smtClean="0"/>
                        <a:t> ‘hard’ images</a:t>
                      </a:r>
                      <a:endParaRPr lang="en-US"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8">
                  <a:txBody>
                    <a:bodyPr/>
                    <a:lstStyle/>
                    <a:p>
                      <a:pPr algn="ctr"/>
                      <a:endParaRPr lang="en-US" b="0" dirty="0"/>
                    </a:p>
                  </a:txBody>
                  <a:tcPr>
                    <a:solidFill>
                      <a:schemeClr val="bg1">
                        <a:lumMod val="65000"/>
                      </a:schemeClr>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Combinations with </a:t>
                      </a:r>
                      <a:r>
                        <a:rPr lang="en-US" b="1" dirty="0" smtClean="0"/>
                        <a:t>least</a:t>
                      </a:r>
                      <a:r>
                        <a:rPr lang="en-US" dirty="0" smtClean="0"/>
                        <a:t> ‘hard’ images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a:t>
                      </a:r>
                      <a:r>
                        <a:rPr lang="en-US" baseline="0" dirty="0" smtClean="0"/>
                        <a:t> images</a:t>
                      </a:r>
                      <a:endParaRPr lang="en-US" dirty="0"/>
                    </a:p>
                  </a:txBody>
                  <a:tcPr/>
                </a:tc>
                <a:tc>
                  <a:txBody>
                    <a:bodyPr/>
                    <a:lstStyle/>
                    <a:p>
                      <a:pPr algn="ctr"/>
                      <a:r>
                        <a:rPr lang="en-US" dirty="0" smtClean="0"/>
                        <a:t>Time</a:t>
                      </a:r>
                      <a:r>
                        <a:rPr lang="en-US" baseline="0" dirty="0" smtClean="0"/>
                        <a:t> per image</a:t>
                      </a:r>
                      <a:endParaRPr lang="en-US" dirty="0" smtClean="0"/>
                    </a:p>
                    <a:p>
                      <a:pPr algn="ctr"/>
                      <a:r>
                        <a:rPr lang="en-US" dirty="0" smtClean="0"/>
                        <a:t>(min)</a:t>
                      </a:r>
                      <a:endParaRPr lang="en-US" dirty="0"/>
                    </a:p>
                  </a:txBody>
                  <a:tcPr/>
                </a:tc>
                <a:tc vMerge="1">
                  <a:txBody>
                    <a:bodyPr/>
                    <a:lstStyle/>
                    <a:p>
                      <a:pPr algn="ctr"/>
                      <a:endParaRPr lang="en-US" dirty="0"/>
                    </a:p>
                  </a:txBody>
                  <a:tcPr/>
                </a:tc>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 </a:t>
                      </a:r>
                    </a:p>
                    <a:p>
                      <a:pPr algn="ctr"/>
                      <a:r>
                        <a:rPr lang="en-US" dirty="0" smtClean="0"/>
                        <a:t>images</a:t>
                      </a:r>
                      <a:endParaRPr lang="en-US" dirty="0"/>
                    </a:p>
                  </a:txBody>
                  <a:tcPr/>
                </a:tc>
                <a:tc>
                  <a:txBody>
                    <a:bodyPr/>
                    <a:lstStyle/>
                    <a:p>
                      <a:pPr algn="ctr"/>
                      <a:r>
                        <a:rPr lang="en-US" dirty="0" smtClean="0"/>
                        <a:t>Time per</a:t>
                      </a:r>
                      <a:r>
                        <a:rPr lang="en-US" baseline="0" dirty="0" smtClean="0"/>
                        <a:t> image</a:t>
                      </a:r>
                      <a:endParaRPr lang="en-US" dirty="0" smtClean="0"/>
                    </a:p>
                    <a:p>
                      <a:pPr algn="ctr"/>
                      <a:r>
                        <a:rPr lang="en-US" dirty="0" smtClean="0"/>
                        <a:t>(min)</a:t>
                      </a:r>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L7</a:t>
                      </a:r>
                      <a:endParaRPr lang="en-US" dirty="0"/>
                    </a:p>
                  </a:txBody>
                  <a:tcPr/>
                </a:tc>
                <a:tc>
                  <a:txBody>
                    <a:bodyPr/>
                    <a:lstStyle/>
                    <a:p>
                      <a:pPr algn="ctr"/>
                      <a:r>
                        <a:rPr lang="en-US" dirty="0" smtClean="0"/>
                        <a:t>84</a:t>
                      </a:r>
                      <a:endParaRPr lang="en-US" dirty="0"/>
                    </a:p>
                  </a:txBody>
                  <a:tcPr/>
                </a:tc>
                <a:tc>
                  <a:txBody>
                    <a:bodyPr/>
                    <a:lstStyle/>
                    <a:p>
                      <a:pPr algn="ctr"/>
                      <a:r>
                        <a:rPr lang="en-US" dirty="0" smtClean="0"/>
                        <a:t>1.5</a:t>
                      </a:r>
                      <a:endParaRPr lang="en-US" dirty="0"/>
                    </a:p>
                  </a:txBody>
                  <a:tcPr/>
                </a:tc>
                <a:tc vMerge="1">
                  <a:txBody>
                    <a:bodyPr/>
                    <a:lstStyle/>
                    <a:p>
                      <a:pPr algn="ct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L4</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31</a:t>
                      </a:r>
                      <a:endParaRPr lang="en-US" dirty="0"/>
                    </a:p>
                  </a:txBody>
                  <a:tcPr/>
                </a:tc>
                <a:tc>
                  <a:txBody>
                    <a:bodyPr/>
                    <a:lstStyle/>
                    <a:p>
                      <a:pPr algn="ctr"/>
                      <a:r>
                        <a:rPr lang="en-US" dirty="0" smtClean="0"/>
                        <a:t>12.6</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L6</a:t>
                      </a:r>
                      <a:endParaRPr lang="en-US" dirty="0"/>
                    </a:p>
                  </a:txBody>
                  <a:tcPr/>
                </a:tc>
                <a:tc>
                  <a:txBody>
                    <a:bodyPr/>
                    <a:lstStyle/>
                    <a:p>
                      <a:pPr algn="ctr"/>
                      <a:r>
                        <a:rPr lang="en-US" dirty="0" smtClean="0"/>
                        <a:t>80</a:t>
                      </a:r>
                      <a:endParaRPr lang="en-US" dirty="0"/>
                    </a:p>
                  </a:txBody>
                  <a:tcPr/>
                </a:tc>
                <a:tc>
                  <a:txBody>
                    <a:bodyPr/>
                    <a:lstStyle/>
                    <a:p>
                      <a:pPr algn="ctr"/>
                      <a:r>
                        <a:rPr lang="en-US" dirty="0" smtClean="0"/>
                        <a:t>9.8</a:t>
                      </a:r>
                      <a:endParaRPr lang="en-US" dirty="0"/>
                    </a:p>
                  </a:txBody>
                  <a:tcPr/>
                </a:tc>
                <a:tc vMerge="1">
                  <a:txBody>
                    <a:bodyPr/>
                    <a:lstStyle/>
                    <a:p>
                      <a:pPr algn="ct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L5</a:t>
                      </a:r>
                      <a:endParaRPr lang="en-US" dirty="0"/>
                    </a:p>
                  </a:txBody>
                  <a:tcPr/>
                </a:tc>
                <a:tc>
                  <a:txBody>
                    <a:bodyPr/>
                    <a:lstStyle/>
                    <a:p>
                      <a:pPr algn="ctr"/>
                      <a:r>
                        <a:rPr lang="en-US" dirty="0" smtClean="0"/>
                        <a:t>L7</a:t>
                      </a:r>
                      <a:endParaRPr lang="en-US" dirty="0"/>
                    </a:p>
                  </a:txBody>
                  <a:tcPr/>
                </a:tc>
                <a:tc>
                  <a:txBody>
                    <a:bodyPr/>
                    <a:lstStyle/>
                    <a:p>
                      <a:pPr algn="ctr"/>
                      <a:r>
                        <a:rPr lang="en-US" dirty="0" smtClean="0"/>
                        <a:t>27</a:t>
                      </a:r>
                      <a:endParaRPr lang="en-US" dirty="0"/>
                    </a:p>
                  </a:txBody>
                  <a:tcPr/>
                </a:tc>
                <a:tc>
                  <a:txBody>
                    <a:bodyPr/>
                    <a:lstStyle/>
                    <a:p>
                      <a:pPr algn="ctr"/>
                      <a:r>
                        <a:rPr lang="en-US" dirty="0" smtClean="0"/>
                        <a:t>3.7</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L4</a:t>
                      </a:r>
                      <a:endParaRPr lang="en-US" dirty="0"/>
                    </a:p>
                  </a:txBody>
                  <a:tcPr/>
                </a:tc>
                <a:tc>
                  <a:txBody>
                    <a:bodyPr/>
                    <a:lstStyle/>
                    <a:p>
                      <a:pPr algn="ctr"/>
                      <a:r>
                        <a:rPr lang="en-US" dirty="0" smtClean="0"/>
                        <a:t>78</a:t>
                      </a:r>
                      <a:endParaRPr lang="en-US" dirty="0"/>
                    </a:p>
                  </a:txBody>
                  <a:tcPr/>
                </a:tc>
                <a:tc>
                  <a:txBody>
                    <a:bodyPr/>
                    <a:lstStyle/>
                    <a:p>
                      <a:pPr algn="ctr"/>
                      <a:r>
                        <a:rPr lang="en-US" dirty="0" smtClean="0"/>
                        <a:t>1.8</a:t>
                      </a:r>
                      <a:endParaRPr lang="en-US" dirty="0"/>
                    </a:p>
                  </a:txBody>
                  <a:tcPr/>
                </a:tc>
                <a:tc vMerge="1">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24</a:t>
                      </a:r>
                      <a:endParaRPr lang="en-US" dirty="0"/>
                    </a:p>
                  </a:txBody>
                  <a:tcPr/>
                </a:tc>
                <a:tc>
                  <a:txBody>
                    <a:bodyPr/>
                    <a:lstStyle/>
                    <a:p>
                      <a:pPr algn="ctr"/>
                      <a:r>
                        <a:rPr lang="en-US" dirty="0" smtClean="0"/>
                        <a:t>11.2</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73</a:t>
                      </a:r>
                      <a:endParaRPr lang="en-US" dirty="0"/>
                    </a:p>
                  </a:txBody>
                  <a:tcPr/>
                </a:tc>
                <a:tc>
                  <a:txBody>
                    <a:bodyPr/>
                    <a:lstStyle/>
                    <a:p>
                      <a:pPr algn="ctr"/>
                      <a:r>
                        <a:rPr lang="en-US" dirty="0" smtClean="0"/>
                        <a:t>1</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22</a:t>
                      </a:r>
                      <a:endParaRPr lang="en-US" dirty="0"/>
                    </a:p>
                  </a:txBody>
                  <a:tcPr/>
                </a:tc>
                <a:tc>
                  <a:txBody>
                    <a:bodyPr/>
                    <a:lstStyle/>
                    <a:p>
                      <a:pPr algn="ctr"/>
                      <a:r>
                        <a:rPr lang="en-US" dirty="0" smtClean="0"/>
                        <a:t>11.7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69</a:t>
                      </a:r>
                      <a:endParaRPr lang="en-US" dirty="0"/>
                    </a:p>
                  </a:txBody>
                  <a:tcPr/>
                </a:tc>
                <a:tc>
                  <a:txBody>
                    <a:bodyPr/>
                    <a:lstStyle/>
                    <a:p>
                      <a:pPr algn="ctr"/>
                      <a:r>
                        <a:rPr lang="en-US" dirty="0" smtClean="0"/>
                        <a:t>0.36</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L7</a:t>
                      </a:r>
                      <a:endParaRPr lang="en-US" dirty="0"/>
                    </a:p>
                  </a:txBody>
                  <a:tcPr/>
                </a:tc>
                <a:tc>
                  <a:txBody>
                    <a:bodyPr/>
                    <a:lstStyle/>
                    <a:p>
                      <a:pPr algn="ctr"/>
                      <a:r>
                        <a:rPr lang="en-US" dirty="0" smtClean="0"/>
                        <a:t>19</a:t>
                      </a:r>
                      <a:endParaRPr lang="en-US" dirty="0"/>
                    </a:p>
                  </a:txBody>
                  <a:tcPr/>
                </a:tc>
                <a:tc>
                  <a:txBody>
                    <a:bodyPr/>
                    <a:lstStyle/>
                    <a:p>
                      <a:pPr algn="ctr"/>
                      <a:r>
                        <a:rPr lang="en-US" dirty="0" smtClean="0"/>
                        <a:t>2.87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L4</a:t>
                      </a:r>
                      <a:endParaRPr lang="en-US" dirty="0"/>
                    </a:p>
                  </a:txBody>
                  <a:tcPr/>
                </a:tc>
                <a:tc>
                  <a:txBody>
                    <a:bodyPr/>
                    <a:lstStyle/>
                    <a:p>
                      <a:pPr algn="ctr"/>
                      <a:r>
                        <a:rPr lang="en-US" dirty="0" smtClean="0"/>
                        <a:t>64</a:t>
                      </a:r>
                      <a:endParaRPr lang="en-US" dirty="0"/>
                    </a:p>
                  </a:txBody>
                  <a:tcPr/>
                </a:tc>
                <a:tc>
                  <a:txBody>
                    <a:bodyPr/>
                    <a:lstStyle/>
                    <a:p>
                      <a:pPr algn="ctr"/>
                      <a:r>
                        <a:rPr lang="en-US" dirty="0" smtClean="0"/>
                        <a:t>1.2</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18</a:t>
                      </a:r>
                      <a:endParaRPr lang="en-US" dirty="0"/>
                    </a:p>
                  </a:txBody>
                  <a:tcPr/>
                </a:tc>
                <a:tc>
                  <a:txBody>
                    <a:bodyPr/>
                    <a:lstStyle/>
                    <a:p>
                      <a:pPr algn="ctr"/>
                      <a:r>
                        <a:rPr lang="en-US" dirty="0" smtClean="0"/>
                        <a:t>11.1</a:t>
                      </a:r>
                      <a:endParaRPr lang="en-US" dirty="0"/>
                    </a:p>
                  </a:txBody>
                  <a:tcPr/>
                </a:tc>
              </a:tr>
            </a:tbl>
          </a:graphicData>
        </a:graphic>
      </p:graphicFrame>
      <p:sp>
        <p:nvSpPr>
          <p:cNvPr id="5" name="Rectangle 4"/>
          <p:cNvSpPr/>
          <p:nvPr/>
        </p:nvSpPr>
        <p:spPr>
          <a:xfrm>
            <a:off x="6198446" y="4155191"/>
            <a:ext cx="4052034" cy="38213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237025" y="1600247"/>
            <a:ext cx="3170833" cy="411879"/>
            <a:chOff x="6237025" y="1600247"/>
            <a:chExt cx="3170833" cy="411879"/>
          </a:xfrm>
        </p:grpSpPr>
        <p:grpSp>
          <p:nvGrpSpPr>
            <p:cNvPr id="7" name="Group 6"/>
            <p:cNvGrpSpPr/>
            <p:nvPr/>
          </p:nvGrpSpPr>
          <p:grpSpPr>
            <a:xfrm>
              <a:off x="6237025" y="1601059"/>
              <a:ext cx="3170833" cy="411067"/>
              <a:chOff x="6095999" y="1690688"/>
              <a:chExt cx="3170833" cy="411067"/>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0059" t="52337" r="9116" b="35426"/>
              <a:stretch/>
            </p:blipFill>
            <p:spPr>
              <a:xfrm>
                <a:off x="6095999" y="1690688"/>
                <a:ext cx="3170833" cy="411067"/>
              </a:xfrm>
              <a:prstGeom prst="rect">
                <a:avLst/>
              </a:prstGeom>
            </p:spPr>
          </p:pic>
          <p:cxnSp>
            <p:nvCxnSpPr>
              <p:cNvPr id="10" name="Straight Connector 9"/>
              <p:cNvCxnSpPr/>
              <p:nvPr/>
            </p:nvCxnSpPr>
            <p:spPr>
              <a:xfrm>
                <a:off x="8366078" y="1690688"/>
                <a:ext cx="0" cy="41106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9407858" y="1600247"/>
              <a:ext cx="0" cy="39823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77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Illuminant Estimation</a:t>
            </a:r>
            <a:endParaRPr lang="en-GB" sz="4000" dirty="0"/>
          </a:p>
        </p:txBody>
      </p:sp>
      <p:pic>
        <p:nvPicPr>
          <p:cNvPr id="4" name="Picture 2" descr="http://upload.wikimedia.org/wikipedia/commons/3/34/PIA16800-MarsCuriosityRover-MtSharp-ColorVersions-201208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4" y="1801825"/>
            <a:ext cx="6465595" cy="3713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30524" y="5591175"/>
            <a:ext cx="5095875" cy="646331"/>
          </a:xfrm>
          <a:prstGeom prst="rect">
            <a:avLst/>
          </a:prstGeom>
          <a:noFill/>
        </p:spPr>
        <p:txBody>
          <a:bodyPr wrap="square" rtlCol="0">
            <a:spAutoFit/>
          </a:bodyPr>
          <a:lstStyle/>
          <a:p>
            <a:r>
              <a:rPr lang="en-GB" dirty="0" smtClean="0"/>
              <a:t>Images taken from NASA webpage: http://photojournal.jpl.nasa.gov/catalog/PIA16800</a:t>
            </a:r>
            <a:endParaRPr lang="en-GB" dirty="0"/>
          </a:p>
        </p:txBody>
      </p:sp>
    </p:spTree>
    <p:extLst>
      <p:ext uri="{BB962C8B-B14F-4D97-AF65-F5344CB8AC3E}">
        <p14:creationId xmlns:p14="http://schemas.microsoft.com/office/powerpoint/2010/main" val="3720063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combinations of algorithms </a:t>
            </a:r>
            <a:r>
              <a:rPr lang="en-GB" sz="4000" dirty="0"/>
              <a:t>on 482 images of </a:t>
            </a:r>
            <a:r>
              <a:rPr lang="en-GB" sz="4000" dirty="0" err="1"/>
              <a:t>Gehler</a:t>
            </a:r>
            <a:r>
              <a:rPr lang="en-GB" sz="4000" dirty="0"/>
              <a:t>-Shi </a:t>
            </a:r>
            <a:r>
              <a:rPr lang="en-GB" sz="4000" dirty="0" smtClean="0"/>
              <a:t>dataset</a:t>
            </a:r>
            <a:endParaRPr lang="en-GB" sz="4000" dirty="0"/>
          </a:p>
        </p:txBody>
      </p:sp>
      <p:grpSp>
        <p:nvGrpSpPr>
          <p:cNvPr id="3" name="Group 2"/>
          <p:cNvGrpSpPr/>
          <p:nvPr/>
        </p:nvGrpSpPr>
        <p:grpSpPr>
          <a:xfrm>
            <a:off x="1171534" y="1896221"/>
            <a:ext cx="8895965" cy="3746302"/>
            <a:chOff x="1171534" y="1896221"/>
            <a:chExt cx="8895965" cy="3746302"/>
          </a:xfrm>
        </p:grpSpPr>
        <p:cxnSp>
          <p:nvCxnSpPr>
            <p:cNvPr id="133" name="Straight Arrow Connector 132"/>
            <p:cNvCxnSpPr>
              <a:stCxn id="6" idx="2"/>
            </p:cNvCxnSpPr>
            <p:nvPr/>
          </p:nvCxnSpPr>
          <p:spPr>
            <a:xfrm flipH="1">
              <a:off x="7231038" y="2101755"/>
              <a:ext cx="1" cy="471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171534" y="1896221"/>
              <a:ext cx="8895965" cy="3746302"/>
              <a:chOff x="-56765" y="990600"/>
              <a:chExt cx="8895965" cy="3746302"/>
            </a:xfrm>
          </p:grpSpPr>
          <p:sp>
            <p:nvSpPr>
              <p:cNvPr id="137" name="TextBox 136"/>
              <p:cNvSpPr txBox="1"/>
              <p:nvPr/>
            </p:nvSpPr>
            <p:spPr>
              <a:xfrm>
                <a:off x="-56765" y="3039844"/>
                <a:ext cx="78109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Image ID</a:t>
                </a:r>
                <a:endParaRPr lang="en-US" sz="1200" dirty="0">
                  <a:latin typeface="Times New Roman" panose="02020603050405020304" pitchFamily="18" charset="0"/>
                  <a:cs typeface="Times New Roman" panose="02020603050405020304" pitchFamily="18" charset="0"/>
                </a:endParaRPr>
              </a:p>
            </p:txBody>
          </p:sp>
          <p:grpSp>
            <p:nvGrpSpPr>
              <p:cNvPr id="140" name="Group 139"/>
              <p:cNvGrpSpPr/>
              <p:nvPr/>
            </p:nvGrpSpPr>
            <p:grpSpPr>
              <a:xfrm>
                <a:off x="36612" y="990600"/>
                <a:ext cx="8802588" cy="3746302"/>
                <a:chOff x="36612" y="990600"/>
                <a:chExt cx="8802588" cy="3746302"/>
              </a:xfrm>
            </p:grpSpPr>
            <p:grpSp>
              <p:nvGrpSpPr>
                <p:cNvPr id="141" name="Group 140"/>
                <p:cNvGrpSpPr/>
                <p:nvPr/>
              </p:nvGrpSpPr>
              <p:grpSpPr>
                <a:xfrm>
                  <a:off x="382830" y="1752600"/>
                  <a:ext cx="8456370" cy="1676400"/>
                  <a:chOff x="316155" y="2980786"/>
                  <a:chExt cx="8456370" cy="1676400"/>
                </a:xfrm>
              </p:grpSpPr>
              <p:sp>
                <p:nvSpPr>
                  <p:cNvPr id="167" name="TextBox 166"/>
                  <p:cNvSpPr txBox="1"/>
                  <p:nvPr/>
                </p:nvSpPr>
                <p:spPr>
                  <a:xfrm>
                    <a:off x="344730" y="2980786"/>
                    <a:ext cx="426795"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S1</a:t>
                    </a:r>
                    <a:endParaRPr lang="en-GB" sz="1200" dirty="0">
                      <a:latin typeface="Times New Roman" panose="02020603050405020304" pitchFamily="18" charset="0"/>
                      <a:cs typeface="Times New Roman" panose="02020603050405020304" pitchFamily="18" charset="0"/>
                    </a:endParaRPr>
                  </a:p>
                </p:txBody>
              </p:sp>
              <p:sp>
                <p:nvSpPr>
                  <p:cNvPr id="168" name="TextBox 167"/>
                  <p:cNvSpPr txBox="1"/>
                  <p:nvPr/>
                </p:nvSpPr>
                <p:spPr>
                  <a:xfrm>
                    <a:off x="335205" y="3252664"/>
                    <a:ext cx="409624"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S4</a:t>
                    </a:r>
                    <a:endParaRPr lang="en-GB" sz="1200" dirty="0">
                      <a:latin typeface="Times New Roman" panose="02020603050405020304" pitchFamily="18" charset="0"/>
                      <a:cs typeface="Times New Roman" panose="02020603050405020304" pitchFamily="18" charset="0"/>
                    </a:endParaRPr>
                  </a:p>
                </p:txBody>
              </p:sp>
              <p:sp>
                <p:nvSpPr>
                  <p:cNvPr id="169" name="TextBox 168"/>
                  <p:cNvSpPr txBox="1"/>
                  <p:nvPr/>
                </p:nvSpPr>
                <p:spPr>
                  <a:xfrm>
                    <a:off x="335205" y="35170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L1</a:t>
                    </a:r>
                    <a:endParaRPr lang="en-GB" sz="1200" dirty="0">
                      <a:latin typeface="Times New Roman" panose="02020603050405020304" pitchFamily="18" charset="0"/>
                      <a:cs typeface="Times New Roman" panose="02020603050405020304" pitchFamily="18" charset="0"/>
                    </a:endParaRPr>
                  </a:p>
                </p:txBody>
              </p:sp>
              <p:sp>
                <p:nvSpPr>
                  <p:cNvPr id="170" name="TextBox 169"/>
                  <p:cNvSpPr txBox="1"/>
                  <p:nvPr/>
                </p:nvSpPr>
                <p:spPr>
                  <a:xfrm>
                    <a:off x="325680" y="3803998"/>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L2</a:t>
                    </a:r>
                    <a:endParaRPr lang="en-GB" sz="1200"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316155" y="40611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L6</a:t>
                    </a:r>
                    <a:endParaRPr lang="en-GB" sz="1200" dirty="0">
                      <a:latin typeface="Times New Roman" panose="02020603050405020304" pitchFamily="18" charset="0"/>
                      <a:cs typeface="Times New Roman" panose="02020603050405020304" pitchFamily="18" charset="0"/>
                    </a:endParaRPr>
                  </a:p>
                </p:txBody>
              </p:sp>
              <p:sp>
                <p:nvSpPr>
                  <p:cNvPr id="172" name="TextBox 171"/>
                  <p:cNvSpPr txBox="1"/>
                  <p:nvPr/>
                </p:nvSpPr>
                <p:spPr>
                  <a:xfrm>
                    <a:off x="633412" y="4287854"/>
                    <a:ext cx="8139113" cy="369332"/>
                  </a:xfrm>
                  <a:prstGeom prst="rect">
                    <a:avLst/>
                  </a:prstGeom>
                  <a:noFill/>
                </p:spPr>
                <p:txBody>
                  <a:bodyPr wrap="square" rtlCol="0">
                    <a:spAutoFit/>
                  </a:bodyPr>
                  <a:lstStyle/>
                  <a:p>
                    <a:r>
                      <a:rPr lang="en-GB" sz="900" b="1" dirty="0" smtClean="0">
                        <a:latin typeface="Times New Roman" panose="02020603050405020304" pitchFamily="18" charset="0"/>
                        <a:cs typeface="Times New Roman" panose="02020603050405020304" pitchFamily="18" charset="0"/>
                      </a:rPr>
                      <a:t>1      2       3       4      .        .        .        . 	       30    31      .        .        .                                                    .        .      444    .        .        .        .        .         .        .    479   480   481  482                                                                                                           		</a:t>
                    </a:r>
                    <a:endParaRPr lang="en-GB" sz="900" b="1" dirty="0">
                      <a:latin typeface="Times New Roman" panose="02020603050405020304" pitchFamily="18" charset="0"/>
                      <a:cs typeface="Times New Roman" panose="02020603050405020304" pitchFamily="18" charset="0"/>
                    </a:endParaRPr>
                  </a:p>
                </p:txBody>
              </p:sp>
              <p:grpSp>
                <p:nvGrpSpPr>
                  <p:cNvPr id="173" name="Group 172"/>
                  <p:cNvGrpSpPr/>
                  <p:nvPr/>
                </p:nvGrpSpPr>
                <p:grpSpPr>
                  <a:xfrm>
                    <a:off x="1094882" y="3032804"/>
                    <a:ext cx="7677643" cy="1295714"/>
                    <a:chOff x="659104" y="3032804"/>
                    <a:chExt cx="7677643" cy="1295714"/>
                  </a:xfrm>
                </p:grpSpPr>
                <p:pic>
                  <p:nvPicPr>
                    <p:cNvPr id="193" name="Picture 192"/>
                    <p:cNvPicPr>
                      <a:picLocks noChangeAspect="1"/>
                    </p:cNvPicPr>
                    <p:nvPr/>
                  </p:nvPicPr>
                  <p:blipFill rotWithShape="1">
                    <a:blip r:embed="rId3"/>
                    <a:srcRect l="12936" t="36390" r="9133" b="40237"/>
                    <a:stretch/>
                  </p:blipFill>
                  <p:spPr>
                    <a:xfrm>
                      <a:off x="2238375" y="3032804"/>
                      <a:ext cx="6098372" cy="1295714"/>
                    </a:xfrm>
                    <a:prstGeom prst="rect">
                      <a:avLst/>
                    </a:prstGeom>
                  </p:spPr>
                </p:pic>
                <p:sp>
                  <p:nvSpPr>
                    <p:cNvPr id="194" name="Rectangle 193"/>
                    <p:cNvSpPr/>
                    <p:nvPr/>
                  </p:nvSpPr>
                  <p:spPr>
                    <a:xfrm>
                      <a:off x="198120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p:cNvSpPr/>
                    <p:nvPr/>
                  </p:nvSpPr>
                  <p:spPr>
                    <a:xfrm>
                      <a:off x="1151268" y="3047999"/>
                      <a:ext cx="306057" cy="125901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p:cNvSpPr/>
                    <p:nvPr/>
                  </p:nvSpPr>
                  <p:spPr>
                    <a:xfrm>
                      <a:off x="659104" y="3047999"/>
                      <a:ext cx="293396"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p:cNvSpPr/>
                    <p:nvPr/>
                  </p:nvSpPr>
                  <p:spPr>
                    <a:xfrm>
                      <a:off x="146685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p:cNvSpPr/>
                    <p:nvPr/>
                  </p:nvSpPr>
                  <p:spPr>
                    <a:xfrm>
                      <a:off x="1724025"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p:cNvSpPr/>
                    <p:nvPr/>
                  </p:nvSpPr>
                  <p:spPr>
                    <a:xfrm>
                      <a:off x="952500" y="3045942"/>
                      <a:ext cx="247650" cy="54027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 name="Rectangle 173"/>
                  <p:cNvSpPr/>
                  <p:nvPr/>
                </p:nvSpPr>
                <p:spPr>
                  <a:xfrm>
                    <a:off x="883453" y="3045942"/>
                    <a:ext cx="247650" cy="126326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638175" y="3047999"/>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p:cNvSpPr/>
                  <p:nvPr/>
                </p:nvSpPr>
                <p:spPr>
                  <a:xfrm>
                    <a:off x="1142910" y="3592118"/>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8" name="Picture 177"/>
                  <p:cNvPicPr>
                    <a:picLocks noChangeAspect="1"/>
                  </p:cNvPicPr>
                  <p:nvPr/>
                </p:nvPicPr>
                <p:blipFill>
                  <a:blip r:embed="rId4"/>
                  <a:stretch>
                    <a:fillRect/>
                  </a:stretch>
                </p:blipFill>
                <p:spPr>
                  <a:xfrm>
                    <a:off x="1389496" y="3546702"/>
                    <a:ext cx="267854" cy="768541"/>
                  </a:xfrm>
                  <a:prstGeom prst="rect">
                    <a:avLst/>
                  </a:prstGeom>
                </p:spPr>
              </p:pic>
              <p:sp>
                <p:nvSpPr>
                  <p:cNvPr id="180" name="Rectangle 179"/>
                  <p:cNvSpPr/>
                  <p:nvPr/>
                </p:nvSpPr>
                <p:spPr>
                  <a:xfrm>
                    <a:off x="1140052" y="3811893"/>
                    <a:ext cx="247650" cy="2488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7727576" y="3058160"/>
                    <a:ext cx="273424"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7938395" y="3300489"/>
                    <a:ext cx="709025" cy="51140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8001000" y="3058160"/>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8238460" y="3546702"/>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8476219" y="3304493"/>
                    <a:ext cx="252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8476238" y="4044857"/>
                    <a:ext cx="252680" cy="268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6705600" y="3073674"/>
                    <a:ext cx="273401" cy="73695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6968211" y="3057826"/>
                    <a:ext cx="270789"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233195" y="3053846"/>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481688" y="3054034"/>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2" name="Rectangle 141"/>
                <p:cNvSpPr/>
                <p:nvPr/>
              </p:nvSpPr>
              <p:spPr>
                <a:xfrm>
                  <a:off x="411405" y="1011693"/>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642609" y="990600"/>
                  <a:ext cx="355758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above threshold (i.e. method fails)		</a:t>
                  </a:r>
                  <a:endParaRPr lang="en-GB" sz="1200" dirty="0">
                    <a:latin typeface="Times New Roman" panose="02020603050405020304" pitchFamily="18" charset="0"/>
                    <a:cs typeface="Times New Roman" panose="02020603050405020304" pitchFamily="18" charset="0"/>
                  </a:endParaRPr>
                </a:p>
              </p:txBody>
            </p:sp>
            <p:sp>
              <p:nvSpPr>
                <p:cNvPr id="144" name="Rectangle 143"/>
                <p:cNvSpPr/>
                <p:nvPr/>
              </p:nvSpPr>
              <p:spPr>
                <a:xfrm>
                  <a:off x="411405" y="1269186"/>
                  <a:ext cx="247650" cy="22666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653554" y="1247001"/>
                  <a:ext cx="3807532"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below threshold (i.e. method succeeds)</a:t>
                  </a:r>
                  <a:endParaRPr lang="en-GB" sz="1200"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672697" y="4429125"/>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Easy image</a:t>
                  </a:r>
                  <a:endParaRPr lang="en-GB" sz="1400" b="1" dirty="0">
                    <a:solidFill>
                      <a:schemeClr val="bg1"/>
                    </a:solidFill>
                    <a:latin typeface="Times New Roman" panose="02020603050405020304" pitchFamily="18" charset="0"/>
                    <a:cs typeface="Times New Roman" panose="02020603050405020304" pitchFamily="18" charset="0"/>
                  </a:endParaRPr>
                </a:p>
              </p:txBody>
            </p:sp>
            <p:sp>
              <p:nvSpPr>
                <p:cNvPr id="159" name="Parallelogram 158"/>
                <p:cNvSpPr/>
                <p:nvPr/>
              </p:nvSpPr>
              <p:spPr>
                <a:xfrm>
                  <a:off x="4620104" y="1586884"/>
                  <a:ext cx="665729" cy="1595998"/>
                </a:xfrm>
                <a:prstGeom prst="parallelogram">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0" name="Straight Connector 159"/>
                <p:cNvCxnSpPr/>
                <p:nvPr/>
              </p:nvCxnSpPr>
              <p:spPr>
                <a:xfrm flipH="1">
                  <a:off x="4698050" y="1645220"/>
                  <a:ext cx="254950" cy="1564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4955787" y="1672783"/>
                  <a:ext cx="225813" cy="152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626542" y="1521979"/>
                  <a:ext cx="363913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Each column represents an image in the dataset </a:t>
                  </a:r>
                  <a:endParaRPr lang="en-US" sz="1400" dirty="0">
                    <a:latin typeface="Times New Roman" panose="02020603050405020304" pitchFamily="18" charset="0"/>
                    <a:cs typeface="Times New Roman" panose="02020603050405020304" pitchFamily="18" charset="0"/>
                  </a:endParaRPr>
                </a:p>
              </p:txBody>
            </p:sp>
            <p:sp>
              <p:nvSpPr>
                <p:cNvPr id="163" name="TextBox 162"/>
                <p:cNvSpPr txBox="1"/>
                <p:nvPr/>
              </p:nvSpPr>
              <p:spPr>
                <a:xfrm rot="16200000">
                  <a:off x="-216823" y="2281192"/>
                  <a:ext cx="81464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Methods</a:t>
                  </a:r>
                  <a:endParaRPr lang="en-US" sz="1400" dirty="0">
                    <a:latin typeface="Times New Roman" panose="02020603050405020304" pitchFamily="18" charset="0"/>
                    <a:cs typeface="Times New Roman" panose="02020603050405020304" pitchFamily="18" charset="0"/>
                  </a:endParaRPr>
                </a:p>
              </p:txBody>
            </p:sp>
          </p:grpSp>
        </p:grpSp>
      </p:grpSp>
      <p:grpSp>
        <p:nvGrpSpPr>
          <p:cNvPr id="69" name="Group 68"/>
          <p:cNvGrpSpPr/>
          <p:nvPr/>
        </p:nvGrpSpPr>
        <p:grpSpPr>
          <a:xfrm>
            <a:off x="6237025" y="1600247"/>
            <a:ext cx="3170833" cy="411879"/>
            <a:chOff x="6237025" y="1600247"/>
            <a:chExt cx="3170833" cy="411879"/>
          </a:xfrm>
        </p:grpSpPr>
        <p:grpSp>
          <p:nvGrpSpPr>
            <p:cNvPr id="70" name="Group 69"/>
            <p:cNvGrpSpPr/>
            <p:nvPr/>
          </p:nvGrpSpPr>
          <p:grpSpPr>
            <a:xfrm>
              <a:off x="6237025" y="1601059"/>
              <a:ext cx="3170833" cy="411067"/>
              <a:chOff x="6095999" y="1690688"/>
              <a:chExt cx="3170833" cy="411067"/>
            </a:xfrm>
          </p:grpSpPr>
          <p:pic>
            <p:nvPicPr>
              <p:cNvPr id="72" name="Picture 71"/>
              <p:cNvPicPr>
                <a:picLocks noChangeAspect="1"/>
              </p:cNvPicPr>
              <p:nvPr/>
            </p:nvPicPr>
            <p:blipFill rotWithShape="1">
              <a:blip r:embed="rId5">
                <a:extLst>
                  <a:ext uri="{28A0092B-C50C-407E-A947-70E740481C1C}">
                    <a14:useLocalDpi xmlns:a14="http://schemas.microsoft.com/office/drawing/2010/main" val="0"/>
                  </a:ext>
                </a:extLst>
              </a:blip>
              <a:srcRect l="50059" t="52337" r="9116" b="35426"/>
              <a:stretch/>
            </p:blipFill>
            <p:spPr>
              <a:xfrm>
                <a:off x="6095999" y="1690688"/>
                <a:ext cx="3170833" cy="411067"/>
              </a:xfrm>
              <a:prstGeom prst="rect">
                <a:avLst/>
              </a:prstGeom>
            </p:spPr>
          </p:pic>
          <p:cxnSp>
            <p:nvCxnSpPr>
              <p:cNvPr id="73" name="Straight Connector 72"/>
              <p:cNvCxnSpPr/>
              <p:nvPr/>
            </p:nvCxnSpPr>
            <p:spPr>
              <a:xfrm>
                <a:off x="8366078" y="1690688"/>
                <a:ext cx="0" cy="41106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9407858" y="1600247"/>
              <a:ext cx="0" cy="39823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23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combinations of algorithms </a:t>
            </a:r>
            <a:r>
              <a:rPr lang="en-GB" sz="4000" dirty="0"/>
              <a:t>on 482 images of </a:t>
            </a:r>
            <a:r>
              <a:rPr lang="en-GB" sz="4000" dirty="0" err="1"/>
              <a:t>Gehler</a:t>
            </a:r>
            <a:r>
              <a:rPr lang="en-GB" sz="4000" dirty="0"/>
              <a:t>-Shi </a:t>
            </a:r>
            <a:r>
              <a:rPr lang="en-GB" sz="4000" dirty="0" smtClean="0"/>
              <a:t>dataset</a:t>
            </a:r>
            <a:endParaRPr lang="en-GB" sz="4000" dirty="0"/>
          </a:p>
        </p:txBody>
      </p:sp>
      <p:cxnSp>
        <p:nvCxnSpPr>
          <p:cNvPr id="133" name="Straight Arrow Connector 132"/>
          <p:cNvCxnSpPr>
            <a:stCxn id="6" idx="2"/>
          </p:cNvCxnSpPr>
          <p:nvPr/>
        </p:nvCxnSpPr>
        <p:spPr>
          <a:xfrm flipH="1">
            <a:off x="7231038" y="2101755"/>
            <a:ext cx="1" cy="471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171534" y="1896221"/>
            <a:ext cx="8895965" cy="3981132"/>
            <a:chOff x="-56765" y="990600"/>
            <a:chExt cx="8895965" cy="3981132"/>
          </a:xfrm>
        </p:grpSpPr>
        <p:sp>
          <p:nvSpPr>
            <p:cNvPr id="137" name="TextBox 136"/>
            <p:cNvSpPr txBox="1"/>
            <p:nvPr/>
          </p:nvSpPr>
          <p:spPr>
            <a:xfrm>
              <a:off x="-56765" y="3039844"/>
              <a:ext cx="78109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Image ID</a:t>
              </a:r>
              <a:endParaRPr lang="en-US" sz="1200" dirty="0">
                <a:latin typeface="Times New Roman" panose="02020603050405020304" pitchFamily="18" charset="0"/>
                <a:cs typeface="Times New Roman" panose="02020603050405020304" pitchFamily="18" charset="0"/>
              </a:endParaRPr>
            </a:p>
          </p:txBody>
        </p:sp>
        <p:grpSp>
          <p:nvGrpSpPr>
            <p:cNvPr id="140" name="Group 139"/>
            <p:cNvGrpSpPr/>
            <p:nvPr/>
          </p:nvGrpSpPr>
          <p:grpSpPr>
            <a:xfrm>
              <a:off x="36612" y="990600"/>
              <a:ext cx="8802588" cy="3981132"/>
              <a:chOff x="36612" y="990600"/>
              <a:chExt cx="8802588" cy="3981132"/>
            </a:xfrm>
          </p:grpSpPr>
          <p:grpSp>
            <p:nvGrpSpPr>
              <p:cNvPr id="141" name="Group 140"/>
              <p:cNvGrpSpPr/>
              <p:nvPr/>
            </p:nvGrpSpPr>
            <p:grpSpPr>
              <a:xfrm>
                <a:off x="382830" y="1752600"/>
                <a:ext cx="8456370" cy="1676400"/>
                <a:chOff x="316155" y="2980786"/>
                <a:chExt cx="8456370" cy="1676400"/>
              </a:xfrm>
            </p:grpSpPr>
            <p:sp>
              <p:nvSpPr>
                <p:cNvPr id="167" name="TextBox 166"/>
                <p:cNvSpPr txBox="1"/>
                <p:nvPr/>
              </p:nvSpPr>
              <p:spPr>
                <a:xfrm>
                  <a:off x="344730" y="2980786"/>
                  <a:ext cx="426795"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S1</a:t>
                  </a:r>
                  <a:endParaRPr lang="en-GB" sz="1200" dirty="0">
                    <a:latin typeface="Times New Roman" panose="02020603050405020304" pitchFamily="18" charset="0"/>
                    <a:cs typeface="Times New Roman" panose="02020603050405020304" pitchFamily="18" charset="0"/>
                  </a:endParaRPr>
                </a:p>
              </p:txBody>
            </p:sp>
            <p:sp>
              <p:nvSpPr>
                <p:cNvPr id="168" name="TextBox 167"/>
                <p:cNvSpPr txBox="1"/>
                <p:nvPr/>
              </p:nvSpPr>
              <p:spPr>
                <a:xfrm>
                  <a:off x="335205" y="3252664"/>
                  <a:ext cx="409624"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S4</a:t>
                  </a:r>
                  <a:endParaRPr lang="en-GB" sz="1200" dirty="0">
                    <a:latin typeface="Times New Roman" panose="02020603050405020304" pitchFamily="18" charset="0"/>
                    <a:cs typeface="Times New Roman" panose="02020603050405020304" pitchFamily="18" charset="0"/>
                  </a:endParaRPr>
                </a:p>
              </p:txBody>
            </p:sp>
            <p:sp>
              <p:nvSpPr>
                <p:cNvPr id="169" name="TextBox 168"/>
                <p:cNvSpPr txBox="1"/>
                <p:nvPr/>
              </p:nvSpPr>
              <p:spPr>
                <a:xfrm>
                  <a:off x="335205" y="35170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L1</a:t>
                  </a:r>
                  <a:endParaRPr lang="en-GB" sz="1200" dirty="0">
                    <a:latin typeface="Times New Roman" panose="02020603050405020304" pitchFamily="18" charset="0"/>
                    <a:cs typeface="Times New Roman" panose="02020603050405020304" pitchFamily="18" charset="0"/>
                  </a:endParaRPr>
                </a:p>
              </p:txBody>
            </p:sp>
            <p:sp>
              <p:nvSpPr>
                <p:cNvPr id="170" name="TextBox 169"/>
                <p:cNvSpPr txBox="1"/>
                <p:nvPr/>
              </p:nvSpPr>
              <p:spPr>
                <a:xfrm>
                  <a:off x="325680" y="3803998"/>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L2</a:t>
                  </a:r>
                  <a:endParaRPr lang="en-GB" sz="1200"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316155" y="40611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L6</a:t>
                  </a:r>
                  <a:endParaRPr lang="en-GB" sz="1200" dirty="0">
                    <a:latin typeface="Times New Roman" panose="02020603050405020304" pitchFamily="18" charset="0"/>
                    <a:cs typeface="Times New Roman" panose="02020603050405020304" pitchFamily="18" charset="0"/>
                  </a:endParaRPr>
                </a:p>
              </p:txBody>
            </p:sp>
            <p:sp>
              <p:nvSpPr>
                <p:cNvPr id="172" name="TextBox 171"/>
                <p:cNvSpPr txBox="1"/>
                <p:nvPr/>
              </p:nvSpPr>
              <p:spPr>
                <a:xfrm>
                  <a:off x="633412" y="4287854"/>
                  <a:ext cx="8139113" cy="369332"/>
                </a:xfrm>
                <a:prstGeom prst="rect">
                  <a:avLst/>
                </a:prstGeom>
                <a:noFill/>
              </p:spPr>
              <p:txBody>
                <a:bodyPr wrap="square" rtlCol="0">
                  <a:spAutoFit/>
                </a:bodyPr>
                <a:lstStyle/>
                <a:p>
                  <a:r>
                    <a:rPr lang="en-GB" sz="900" b="1" dirty="0" smtClean="0">
                      <a:latin typeface="Times New Roman" panose="02020603050405020304" pitchFamily="18" charset="0"/>
                      <a:cs typeface="Times New Roman" panose="02020603050405020304" pitchFamily="18" charset="0"/>
                    </a:rPr>
                    <a:t>1      2       3       4      .        .        .        . 	       30    31      .        .        .                                                    .        .      444    .        .        .        .        .         .        .    479   480   481  482                                                                                                           		</a:t>
                  </a:r>
                  <a:endParaRPr lang="en-GB" sz="900" b="1" dirty="0">
                    <a:latin typeface="Times New Roman" panose="02020603050405020304" pitchFamily="18" charset="0"/>
                    <a:cs typeface="Times New Roman" panose="02020603050405020304" pitchFamily="18" charset="0"/>
                  </a:endParaRPr>
                </a:p>
              </p:txBody>
            </p:sp>
            <p:grpSp>
              <p:nvGrpSpPr>
                <p:cNvPr id="173" name="Group 172"/>
                <p:cNvGrpSpPr/>
                <p:nvPr/>
              </p:nvGrpSpPr>
              <p:grpSpPr>
                <a:xfrm>
                  <a:off x="1094882" y="3032804"/>
                  <a:ext cx="7677643" cy="1295714"/>
                  <a:chOff x="659104" y="3032804"/>
                  <a:chExt cx="7677643" cy="1295714"/>
                </a:xfrm>
              </p:grpSpPr>
              <p:pic>
                <p:nvPicPr>
                  <p:cNvPr id="193" name="Picture 192"/>
                  <p:cNvPicPr>
                    <a:picLocks noChangeAspect="1"/>
                  </p:cNvPicPr>
                  <p:nvPr/>
                </p:nvPicPr>
                <p:blipFill rotWithShape="1">
                  <a:blip r:embed="rId3"/>
                  <a:srcRect l="12936" t="36390" r="9133" b="40237"/>
                  <a:stretch/>
                </p:blipFill>
                <p:spPr>
                  <a:xfrm>
                    <a:off x="2238375" y="3032804"/>
                    <a:ext cx="6098372" cy="1295714"/>
                  </a:xfrm>
                  <a:prstGeom prst="rect">
                    <a:avLst/>
                  </a:prstGeom>
                </p:spPr>
              </p:pic>
              <p:sp>
                <p:nvSpPr>
                  <p:cNvPr id="194" name="Rectangle 193"/>
                  <p:cNvSpPr/>
                  <p:nvPr/>
                </p:nvSpPr>
                <p:spPr>
                  <a:xfrm>
                    <a:off x="198120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p:cNvSpPr/>
                  <p:nvPr/>
                </p:nvSpPr>
                <p:spPr>
                  <a:xfrm>
                    <a:off x="1151268" y="3047999"/>
                    <a:ext cx="306057" cy="125901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p:cNvSpPr/>
                  <p:nvPr/>
                </p:nvSpPr>
                <p:spPr>
                  <a:xfrm>
                    <a:off x="659104" y="3047999"/>
                    <a:ext cx="293396"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p:cNvSpPr/>
                  <p:nvPr/>
                </p:nvSpPr>
                <p:spPr>
                  <a:xfrm>
                    <a:off x="146685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p:cNvSpPr/>
                  <p:nvPr/>
                </p:nvSpPr>
                <p:spPr>
                  <a:xfrm>
                    <a:off x="1724025"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p:cNvSpPr/>
                  <p:nvPr/>
                </p:nvSpPr>
                <p:spPr>
                  <a:xfrm>
                    <a:off x="952500" y="3045942"/>
                    <a:ext cx="247650" cy="54027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 name="Rectangle 173"/>
                <p:cNvSpPr/>
                <p:nvPr/>
              </p:nvSpPr>
              <p:spPr>
                <a:xfrm>
                  <a:off x="883453" y="3045942"/>
                  <a:ext cx="247650" cy="126326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638175" y="3047999"/>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p:cNvSpPr/>
                <p:nvPr/>
              </p:nvSpPr>
              <p:spPr>
                <a:xfrm>
                  <a:off x="2681287" y="3053846"/>
                  <a:ext cx="259566" cy="1470687"/>
                </a:xfrm>
                <a:prstGeom prst="rect">
                  <a:avLst/>
                </a:prstGeom>
                <a:solidFill>
                  <a:schemeClr val="accent1">
                    <a:lumMod val="40000"/>
                    <a:lumOff val="6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7" name="Rectangle 176"/>
                <p:cNvSpPr/>
                <p:nvPr/>
              </p:nvSpPr>
              <p:spPr>
                <a:xfrm>
                  <a:off x="1142910" y="3592118"/>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8" name="Picture 177"/>
                <p:cNvPicPr>
                  <a:picLocks noChangeAspect="1"/>
                </p:cNvPicPr>
                <p:nvPr/>
              </p:nvPicPr>
              <p:blipFill>
                <a:blip r:embed="rId4"/>
                <a:stretch>
                  <a:fillRect/>
                </a:stretch>
              </p:blipFill>
              <p:spPr>
                <a:xfrm>
                  <a:off x="1389496" y="3546702"/>
                  <a:ext cx="267854" cy="768541"/>
                </a:xfrm>
                <a:prstGeom prst="rect">
                  <a:avLst/>
                </a:prstGeom>
              </p:spPr>
            </p:pic>
            <p:sp>
              <p:nvSpPr>
                <p:cNvPr id="180" name="Rectangle 179"/>
                <p:cNvSpPr/>
                <p:nvPr/>
              </p:nvSpPr>
              <p:spPr>
                <a:xfrm>
                  <a:off x="1140052" y="3811893"/>
                  <a:ext cx="247650" cy="2488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7727576" y="3048000"/>
                  <a:ext cx="273424"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7938395" y="3300489"/>
                  <a:ext cx="786098" cy="51140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8001000" y="3048000"/>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8238460" y="3546702"/>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8486379" y="3304493"/>
                  <a:ext cx="252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8486398" y="4055017"/>
                  <a:ext cx="252680" cy="268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6705600" y="3073674"/>
                  <a:ext cx="273401" cy="73695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6968211" y="3057826"/>
                  <a:ext cx="270789"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233195" y="3053846"/>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481688" y="3054034"/>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5702890" y="3030700"/>
                  <a:ext cx="259566" cy="1470687"/>
                </a:xfrm>
                <a:prstGeom prst="rect">
                  <a:avLst/>
                </a:prstGeom>
                <a:solidFill>
                  <a:schemeClr val="accent1">
                    <a:lumMod val="40000"/>
                    <a:lumOff val="6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sp>
            <p:nvSpPr>
              <p:cNvPr id="142" name="Rectangle 141"/>
              <p:cNvSpPr/>
              <p:nvPr/>
            </p:nvSpPr>
            <p:spPr>
              <a:xfrm>
                <a:off x="411405" y="1011693"/>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642609" y="990600"/>
                <a:ext cx="355758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above threshold (i.e. method fails)		</a:t>
                </a:r>
                <a:endParaRPr lang="en-GB" sz="1200" dirty="0">
                  <a:latin typeface="Times New Roman" panose="02020603050405020304" pitchFamily="18" charset="0"/>
                  <a:cs typeface="Times New Roman" panose="02020603050405020304" pitchFamily="18" charset="0"/>
                </a:endParaRPr>
              </a:p>
            </p:txBody>
          </p:sp>
          <p:sp>
            <p:nvSpPr>
              <p:cNvPr id="144" name="Rectangle 143"/>
              <p:cNvSpPr/>
              <p:nvPr/>
            </p:nvSpPr>
            <p:spPr>
              <a:xfrm>
                <a:off x="411405" y="1269186"/>
                <a:ext cx="247650" cy="22666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653554" y="1247001"/>
                <a:ext cx="3807532"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below threshold (i.e. method succeeds)</a:t>
                </a:r>
                <a:endParaRPr lang="en-GB" sz="1200"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672697" y="4429125"/>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Easy image</a:t>
                </a:r>
                <a:endParaRPr lang="en-GB" sz="1400" b="1" dirty="0">
                  <a:solidFill>
                    <a:schemeClr val="bg1"/>
                  </a:solidFill>
                  <a:latin typeface="Times New Roman" panose="02020603050405020304" pitchFamily="18" charset="0"/>
                  <a:cs typeface="Times New Roman" panose="02020603050405020304" pitchFamily="18" charset="0"/>
                </a:endParaRPr>
              </a:p>
            </p:txBody>
          </p:sp>
          <p:cxnSp>
            <p:nvCxnSpPr>
              <p:cNvPr id="150" name="Straight Arrow Connector 149"/>
              <p:cNvCxnSpPr/>
              <p:nvPr/>
            </p:nvCxnSpPr>
            <p:spPr>
              <a:xfrm>
                <a:off x="2876392" y="3318066"/>
                <a:ext cx="525351" cy="2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51" name="Picture 150"/>
              <p:cNvPicPr>
                <a:picLocks noChangeAspect="1"/>
              </p:cNvPicPr>
              <p:nvPr/>
            </p:nvPicPr>
            <p:blipFill rotWithShape="1">
              <a:blip r:embed="rId5"/>
              <a:srcRect l="11036" t="1539" r="11542" b="4506"/>
              <a:stretch/>
            </p:blipFill>
            <p:spPr>
              <a:xfrm>
                <a:off x="3401743" y="3496251"/>
                <a:ext cx="970711" cy="1475481"/>
              </a:xfrm>
              <a:prstGeom prst="rect">
                <a:avLst/>
              </a:prstGeom>
            </p:spPr>
          </p:pic>
          <p:sp>
            <p:nvSpPr>
              <p:cNvPr id="152" name="TextBox 151"/>
              <p:cNvSpPr txBox="1"/>
              <p:nvPr/>
            </p:nvSpPr>
            <p:spPr>
              <a:xfrm>
                <a:off x="3352800" y="3490920"/>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Hard image</a:t>
                </a:r>
                <a:endParaRPr lang="en-GB" sz="1400" b="1" dirty="0">
                  <a:solidFill>
                    <a:schemeClr val="bg1"/>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3388487" y="3311831"/>
                <a:ext cx="1265892" cy="276999"/>
              </a:xfrm>
              <a:prstGeom prst="rect">
                <a:avLst/>
              </a:prstGeom>
              <a:noFill/>
            </p:spPr>
            <p:txBody>
              <a:bodyPr wrap="square" rtlCol="0">
                <a:spAutoFit/>
              </a:bodyPr>
              <a:lstStyle/>
              <a:p>
                <a:r>
                  <a:rPr lang="en-GB" sz="1200" b="1" dirty="0" smtClean="0">
                    <a:latin typeface="Times New Roman" panose="02020603050405020304" pitchFamily="18" charset="0"/>
                    <a:cs typeface="Times New Roman" panose="02020603050405020304" pitchFamily="18" charset="0"/>
                  </a:rPr>
                  <a:t>(3 or more fail)</a:t>
                </a:r>
                <a:endParaRPr lang="en-GB" sz="1200" b="1" dirty="0">
                  <a:latin typeface="Times New Roman" panose="02020603050405020304" pitchFamily="18" charset="0"/>
                  <a:cs typeface="Times New Roman" panose="02020603050405020304" pitchFamily="18" charset="0"/>
                </a:endParaRPr>
              </a:p>
            </p:txBody>
          </p:sp>
          <p:grpSp>
            <p:nvGrpSpPr>
              <p:cNvPr id="155" name="Group 154"/>
              <p:cNvGrpSpPr/>
              <p:nvPr/>
            </p:nvGrpSpPr>
            <p:grpSpPr>
              <a:xfrm>
                <a:off x="5089800" y="3248025"/>
                <a:ext cx="1664867" cy="1535835"/>
                <a:chOff x="5089800" y="3308722"/>
                <a:chExt cx="1664867" cy="1535835"/>
              </a:xfrm>
            </p:grpSpPr>
            <p:cxnSp>
              <p:nvCxnSpPr>
                <p:cNvPr id="164" name="Straight Arrow Connector 163"/>
                <p:cNvCxnSpPr/>
                <p:nvPr/>
              </p:nvCxnSpPr>
              <p:spPr>
                <a:xfrm>
                  <a:off x="5899348" y="3308722"/>
                  <a:ext cx="3373" cy="4572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65" name="Picture 164"/>
                <p:cNvPicPr>
                  <a:picLocks noChangeAspect="1"/>
                </p:cNvPicPr>
                <p:nvPr/>
              </p:nvPicPr>
              <p:blipFill rotWithShape="1">
                <a:blip r:embed="rId6"/>
                <a:srcRect l="5966" r="5694" b="5142"/>
                <a:stretch/>
              </p:blipFill>
              <p:spPr>
                <a:xfrm>
                  <a:off x="5089800" y="3715538"/>
                  <a:ext cx="1626853" cy="1129019"/>
                </a:xfrm>
                <a:prstGeom prst="rect">
                  <a:avLst/>
                </a:prstGeom>
              </p:spPr>
            </p:pic>
            <p:sp>
              <p:nvSpPr>
                <p:cNvPr id="166" name="TextBox 165"/>
                <p:cNvSpPr txBox="1"/>
                <p:nvPr/>
              </p:nvSpPr>
              <p:spPr>
                <a:xfrm>
                  <a:off x="5638800" y="3702880"/>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Hard image</a:t>
                  </a:r>
                  <a:endParaRPr lang="en-GB" sz="1400" b="1" dirty="0">
                    <a:solidFill>
                      <a:schemeClr val="bg1"/>
                    </a:solidFill>
                    <a:latin typeface="Times New Roman" panose="02020603050405020304" pitchFamily="18" charset="0"/>
                    <a:cs typeface="Times New Roman" panose="02020603050405020304" pitchFamily="18" charset="0"/>
                  </a:endParaRPr>
                </a:p>
              </p:txBody>
            </p:sp>
          </p:grpSp>
          <p:sp>
            <p:nvSpPr>
              <p:cNvPr id="157" name="TextBox 156"/>
              <p:cNvSpPr txBox="1"/>
              <p:nvPr/>
            </p:nvSpPr>
            <p:spPr>
              <a:xfrm>
                <a:off x="7496512" y="4492823"/>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Easy image</a:t>
                </a:r>
                <a:endParaRPr lang="en-GB" sz="1400" b="1" dirty="0">
                  <a:solidFill>
                    <a:schemeClr val="bg1"/>
                  </a:solidFill>
                  <a:latin typeface="Times New Roman" panose="02020603050405020304" pitchFamily="18" charset="0"/>
                  <a:cs typeface="Times New Roman" panose="02020603050405020304" pitchFamily="18" charset="0"/>
                </a:endParaRPr>
              </a:p>
            </p:txBody>
          </p:sp>
          <p:sp>
            <p:nvSpPr>
              <p:cNvPr id="159" name="Parallelogram 158"/>
              <p:cNvSpPr/>
              <p:nvPr/>
            </p:nvSpPr>
            <p:spPr>
              <a:xfrm>
                <a:off x="4620104" y="1586884"/>
                <a:ext cx="665729" cy="1595998"/>
              </a:xfrm>
              <a:prstGeom prst="parallelogram">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0" name="Straight Connector 159"/>
              <p:cNvCxnSpPr/>
              <p:nvPr/>
            </p:nvCxnSpPr>
            <p:spPr>
              <a:xfrm flipH="1">
                <a:off x="4698050" y="1645220"/>
                <a:ext cx="254950" cy="1564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4955787" y="1672783"/>
                <a:ext cx="225813" cy="152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626542" y="1521979"/>
                <a:ext cx="363913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Each column represents an image in the dataset </a:t>
                </a:r>
                <a:endParaRPr lang="en-US" sz="1400" dirty="0">
                  <a:latin typeface="Times New Roman" panose="02020603050405020304" pitchFamily="18" charset="0"/>
                  <a:cs typeface="Times New Roman" panose="02020603050405020304" pitchFamily="18" charset="0"/>
                </a:endParaRPr>
              </a:p>
            </p:txBody>
          </p:sp>
          <p:sp>
            <p:nvSpPr>
              <p:cNvPr id="163" name="TextBox 162"/>
              <p:cNvSpPr txBox="1"/>
              <p:nvPr/>
            </p:nvSpPr>
            <p:spPr>
              <a:xfrm rot="16200000">
                <a:off x="-216823" y="2281192"/>
                <a:ext cx="81464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Methods</a:t>
                </a:r>
                <a:endParaRPr lang="en-US" sz="1400" dirty="0">
                  <a:latin typeface="Times New Roman" panose="02020603050405020304" pitchFamily="18" charset="0"/>
                  <a:cs typeface="Times New Roman" panose="02020603050405020304" pitchFamily="18" charset="0"/>
                </a:endParaRPr>
              </a:p>
            </p:txBody>
          </p:sp>
        </p:grpSp>
      </p:grpSp>
      <p:grpSp>
        <p:nvGrpSpPr>
          <p:cNvPr id="200" name="Group 199"/>
          <p:cNvGrpSpPr/>
          <p:nvPr/>
        </p:nvGrpSpPr>
        <p:grpSpPr>
          <a:xfrm>
            <a:off x="6237025" y="1600247"/>
            <a:ext cx="3170833" cy="411879"/>
            <a:chOff x="6237025" y="1600247"/>
            <a:chExt cx="3170833" cy="411879"/>
          </a:xfrm>
        </p:grpSpPr>
        <p:grpSp>
          <p:nvGrpSpPr>
            <p:cNvPr id="201" name="Group 200"/>
            <p:cNvGrpSpPr/>
            <p:nvPr/>
          </p:nvGrpSpPr>
          <p:grpSpPr>
            <a:xfrm>
              <a:off x="6237025" y="1601059"/>
              <a:ext cx="3170833" cy="411067"/>
              <a:chOff x="6095999" y="1690688"/>
              <a:chExt cx="3170833" cy="411067"/>
            </a:xfrm>
          </p:grpSpPr>
          <p:pic>
            <p:nvPicPr>
              <p:cNvPr id="203" name="Picture 202"/>
              <p:cNvPicPr>
                <a:picLocks noChangeAspect="1"/>
              </p:cNvPicPr>
              <p:nvPr/>
            </p:nvPicPr>
            <p:blipFill rotWithShape="1">
              <a:blip r:embed="rId7">
                <a:extLst>
                  <a:ext uri="{28A0092B-C50C-407E-A947-70E740481C1C}">
                    <a14:useLocalDpi xmlns:a14="http://schemas.microsoft.com/office/drawing/2010/main" val="0"/>
                  </a:ext>
                </a:extLst>
              </a:blip>
              <a:srcRect l="50059" t="52337" r="9116" b="35426"/>
              <a:stretch/>
            </p:blipFill>
            <p:spPr>
              <a:xfrm>
                <a:off x="6095999" y="1690688"/>
                <a:ext cx="3170833" cy="411067"/>
              </a:xfrm>
              <a:prstGeom prst="rect">
                <a:avLst/>
              </a:prstGeom>
            </p:spPr>
          </p:pic>
          <p:cxnSp>
            <p:nvCxnSpPr>
              <p:cNvPr id="204" name="Straight Connector 203"/>
              <p:cNvCxnSpPr/>
              <p:nvPr/>
            </p:nvCxnSpPr>
            <p:spPr>
              <a:xfrm>
                <a:off x="8366078" y="1690688"/>
                <a:ext cx="0" cy="41106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a:xfrm>
              <a:off x="9407858" y="1600247"/>
              <a:ext cx="0" cy="39823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2627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combinations of algorithms </a:t>
            </a:r>
            <a:r>
              <a:rPr lang="en-GB" sz="4000" dirty="0"/>
              <a:t>on 482 images of </a:t>
            </a:r>
            <a:r>
              <a:rPr lang="en-GB" sz="4000" dirty="0" err="1"/>
              <a:t>Gehler</a:t>
            </a:r>
            <a:r>
              <a:rPr lang="en-GB" sz="4000" dirty="0"/>
              <a:t>-Shi </a:t>
            </a:r>
            <a:r>
              <a:rPr lang="en-GB" sz="4000" dirty="0" smtClean="0"/>
              <a:t>dataset</a:t>
            </a:r>
            <a:endParaRPr lang="en-GB" sz="4000" dirty="0"/>
          </a:p>
        </p:txBody>
      </p:sp>
      <p:cxnSp>
        <p:nvCxnSpPr>
          <p:cNvPr id="133" name="Straight Arrow Connector 132"/>
          <p:cNvCxnSpPr/>
          <p:nvPr/>
        </p:nvCxnSpPr>
        <p:spPr>
          <a:xfrm flipH="1">
            <a:off x="7231038" y="2101755"/>
            <a:ext cx="1" cy="4714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171534" y="1896221"/>
            <a:ext cx="8895965" cy="3981132"/>
            <a:chOff x="-56765" y="990600"/>
            <a:chExt cx="8895965" cy="3981132"/>
          </a:xfrm>
        </p:grpSpPr>
        <p:sp>
          <p:nvSpPr>
            <p:cNvPr id="137" name="TextBox 136"/>
            <p:cNvSpPr txBox="1"/>
            <p:nvPr/>
          </p:nvSpPr>
          <p:spPr>
            <a:xfrm>
              <a:off x="-56765" y="3039844"/>
              <a:ext cx="78109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Image ID</a:t>
              </a:r>
              <a:endParaRPr lang="en-US" sz="1200" dirty="0">
                <a:latin typeface="Times New Roman" panose="02020603050405020304" pitchFamily="18" charset="0"/>
                <a:cs typeface="Times New Roman" panose="02020603050405020304" pitchFamily="18" charset="0"/>
              </a:endParaRPr>
            </a:p>
          </p:txBody>
        </p:sp>
        <p:grpSp>
          <p:nvGrpSpPr>
            <p:cNvPr id="140" name="Group 139"/>
            <p:cNvGrpSpPr/>
            <p:nvPr/>
          </p:nvGrpSpPr>
          <p:grpSpPr>
            <a:xfrm>
              <a:off x="36612" y="990600"/>
              <a:ext cx="8802588" cy="3981132"/>
              <a:chOff x="36612" y="990600"/>
              <a:chExt cx="8802588" cy="3981132"/>
            </a:xfrm>
          </p:grpSpPr>
          <p:grpSp>
            <p:nvGrpSpPr>
              <p:cNvPr id="141" name="Group 140"/>
              <p:cNvGrpSpPr/>
              <p:nvPr/>
            </p:nvGrpSpPr>
            <p:grpSpPr>
              <a:xfrm>
                <a:off x="382830" y="1752600"/>
                <a:ext cx="8456370" cy="1676400"/>
                <a:chOff x="316155" y="2980786"/>
                <a:chExt cx="8456370" cy="1676400"/>
              </a:xfrm>
            </p:grpSpPr>
            <p:sp>
              <p:nvSpPr>
                <p:cNvPr id="167" name="TextBox 166"/>
                <p:cNvSpPr txBox="1"/>
                <p:nvPr/>
              </p:nvSpPr>
              <p:spPr>
                <a:xfrm>
                  <a:off x="344730" y="2980786"/>
                  <a:ext cx="426795"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S1</a:t>
                  </a:r>
                  <a:endParaRPr lang="en-GB" sz="1200" dirty="0">
                    <a:latin typeface="Times New Roman" panose="02020603050405020304" pitchFamily="18" charset="0"/>
                    <a:cs typeface="Times New Roman" panose="02020603050405020304" pitchFamily="18" charset="0"/>
                  </a:endParaRPr>
                </a:p>
              </p:txBody>
            </p:sp>
            <p:sp>
              <p:nvSpPr>
                <p:cNvPr id="168" name="TextBox 167"/>
                <p:cNvSpPr txBox="1"/>
                <p:nvPr/>
              </p:nvSpPr>
              <p:spPr>
                <a:xfrm>
                  <a:off x="335205" y="3252664"/>
                  <a:ext cx="409624"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S4</a:t>
                  </a:r>
                  <a:endParaRPr lang="en-GB" sz="1200" dirty="0">
                    <a:latin typeface="Times New Roman" panose="02020603050405020304" pitchFamily="18" charset="0"/>
                    <a:cs typeface="Times New Roman" panose="02020603050405020304" pitchFamily="18" charset="0"/>
                  </a:endParaRPr>
                </a:p>
              </p:txBody>
            </p:sp>
            <p:sp>
              <p:nvSpPr>
                <p:cNvPr id="169" name="TextBox 168"/>
                <p:cNvSpPr txBox="1"/>
                <p:nvPr/>
              </p:nvSpPr>
              <p:spPr>
                <a:xfrm>
                  <a:off x="335205" y="35170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L1</a:t>
                  </a:r>
                  <a:endParaRPr lang="en-GB" sz="1200" dirty="0">
                    <a:latin typeface="Times New Roman" panose="02020603050405020304" pitchFamily="18" charset="0"/>
                    <a:cs typeface="Times New Roman" panose="02020603050405020304" pitchFamily="18" charset="0"/>
                  </a:endParaRPr>
                </a:p>
              </p:txBody>
            </p:sp>
            <p:sp>
              <p:nvSpPr>
                <p:cNvPr id="170" name="TextBox 169"/>
                <p:cNvSpPr txBox="1"/>
                <p:nvPr/>
              </p:nvSpPr>
              <p:spPr>
                <a:xfrm>
                  <a:off x="325680" y="3803998"/>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L2</a:t>
                  </a:r>
                  <a:endParaRPr lang="en-GB" sz="1200"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316155" y="4061173"/>
                  <a:ext cx="381000"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L6</a:t>
                  </a:r>
                  <a:endParaRPr lang="en-GB" sz="1200" dirty="0">
                    <a:latin typeface="Times New Roman" panose="02020603050405020304" pitchFamily="18" charset="0"/>
                    <a:cs typeface="Times New Roman" panose="02020603050405020304" pitchFamily="18" charset="0"/>
                  </a:endParaRPr>
                </a:p>
              </p:txBody>
            </p:sp>
            <p:sp>
              <p:nvSpPr>
                <p:cNvPr id="172" name="TextBox 171"/>
                <p:cNvSpPr txBox="1"/>
                <p:nvPr/>
              </p:nvSpPr>
              <p:spPr>
                <a:xfrm>
                  <a:off x="633412" y="4287854"/>
                  <a:ext cx="8139113" cy="369332"/>
                </a:xfrm>
                <a:prstGeom prst="rect">
                  <a:avLst/>
                </a:prstGeom>
                <a:noFill/>
              </p:spPr>
              <p:txBody>
                <a:bodyPr wrap="square" rtlCol="0">
                  <a:spAutoFit/>
                </a:bodyPr>
                <a:lstStyle/>
                <a:p>
                  <a:r>
                    <a:rPr lang="en-GB" sz="900" b="1" dirty="0" smtClean="0">
                      <a:latin typeface="Times New Roman" panose="02020603050405020304" pitchFamily="18" charset="0"/>
                      <a:cs typeface="Times New Roman" panose="02020603050405020304" pitchFamily="18" charset="0"/>
                    </a:rPr>
                    <a:t>1      2       3       4      .        .        .        . 	       30    31      .        .        .                                                    .        .      444    .        .        .        .        .         .        .    479   480   481  482                                                                                                           		</a:t>
                  </a:r>
                  <a:endParaRPr lang="en-GB" sz="900" b="1" dirty="0">
                    <a:latin typeface="Times New Roman" panose="02020603050405020304" pitchFamily="18" charset="0"/>
                    <a:cs typeface="Times New Roman" panose="02020603050405020304" pitchFamily="18" charset="0"/>
                  </a:endParaRPr>
                </a:p>
              </p:txBody>
            </p:sp>
            <p:grpSp>
              <p:nvGrpSpPr>
                <p:cNvPr id="173" name="Group 172"/>
                <p:cNvGrpSpPr/>
                <p:nvPr/>
              </p:nvGrpSpPr>
              <p:grpSpPr>
                <a:xfrm>
                  <a:off x="1094882" y="3032804"/>
                  <a:ext cx="7677643" cy="1295714"/>
                  <a:chOff x="659104" y="3032804"/>
                  <a:chExt cx="7677643" cy="1295714"/>
                </a:xfrm>
              </p:grpSpPr>
              <p:pic>
                <p:nvPicPr>
                  <p:cNvPr id="193" name="Picture 192"/>
                  <p:cNvPicPr>
                    <a:picLocks noChangeAspect="1"/>
                  </p:cNvPicPr>
                  <p:nvPr/>
                </p:nvPicPr>
                <p:blipFill rotWithShape="1">
                  <a:blip r:embed="rId3"/>
                  <a:srcRect l="12936" t="36390" r="9133" b="40237"/>
                  <a:stretch/>
                </p:blipFill>
                <p:spPr>
                  <a:xfrm>
                    <a:off x="2238375" y="3032804"/>
                    <a:ext cx="6098372" cy="1295714"/>
                  </a:xfrm>
                  <a:prstGeom prst="rect">
                    <a:avLst/>
                  </a:prstGeom>
                </p:spPr>
              </p:pic>
              <p:sp>
                <p:nvSpPr>
                  <p:cNvPr id="194" name="Rectangle 193"/>
                  <p:cNvSpPr/>
                  <p:nvPr/>
                </p:nvSpPr>
                <p:spPr>
                  <a:xfrm>
                    <a:off x="198120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p:cNvSpPr/>
                  <p:nvPr/>
                </p:nvSpPr>
                <p:spPr>
                  <a:xfrm>
                    <a:off x="1151268" y="3047999"/>
                    <a:ext cx="306057" cy="125901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p:cNvSpPr/>
                  <p:nvPr/>
                </p:nvSpPr>
                <p:spPr>
                  <a:xfrm>
                    <a:off x="659104" y="3047999"/>
                    <a:ext cx="293396"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p:cNvSpPr/>
                  <p:nvPr/>
                </p:nvSpPr>
                <p:spPr>
                  <a:xfrm>
                    <a:off x="1466850"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p:cNvSpPr/>
                  <p:nvPr/>
                </p:nvSpPr>
                <p:spPr>
                  <a:xfrm>
                    <a:off x="1724025" y="3048000"/>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p:cNvSpPr/>
                  <p:nvPr/>
                </p:nvSpPr>
                <p:spPr>
                  <a:xfrm>
                    <a:off x="952500" y="3045942"/>
                    <a:ext cx="247650" cy="54027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 name="Rectangle 173"/>
                <p:cNvSpPr/>
                <p:nvPr/>
              </p:nvSpPr>
              <p:spPr>
                <a:xfrm>
                  <a:off x="883453" y="3045942"/>
                  <a:ext cx="247650" cy="126326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638175" y="3047999"/>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p:cNvSpPr/>
                <p:nvPr/>
              </p:nvSpPr>
              <p:spPr>
                <a:xfrm>
                  <a:off x="2681287" y="3053846"/>
                  <a:ext cx="259566" cy="1470687"/>
                </a:xfrm>
                <a:prstGeom prst="rect">
                  <a:avLst/>
                </a:prstGeom>
                <a:solidFill>
                  <a:schemeClr val="accent1">
                    <a:lumMod val="40000"/>
                    <a:lumOff val="6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7" name="Rectangle 176"/>
                <p:cNvSpPr/>
                <p:nvPr/>
              </p:nvSpPr>
              <p:spPr>
                <a:xfrm>
                  <a:off x="1142910" y="3592118"/>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8" name="Picture 177"/>
                <p:cNvPicPr>
                  <a:picLocks noChangeAspect="1"/>
                </p:cNvPicPr>
                <p:nvPr/>
              </p:nvPicPr>
              <p:blipFill>
                <a:blip r:embed="rId4"/>
                <a:stretch>
                  <a:fillRect/>
                </a:stretch>
              </p:blipFill>
              <p:spPr>
                <a:xfrm>
                  <a:off x="1389496" y="3546702"/>
                  <a:ext cx="267854" cy="768541"/>
                </a:xfrm>
                <a:prstGeom prst="rect">
                  <a:avLst/>
                </a:prstGeom>
              </p:spPr>
            </p:pic>
            <p:sp>
              <p:nvSpPr>
                <p:cNvPr id="179" name="Rectangle 178"/>
                <p:cNvSpPr/>
                <p:nvPr/>
              </p:nvSpPr>
              <p:spPr>
                <a:xfrm>
                  <a:off x="1404847" y="3031477"/>
                  <a:ext cx="259566" cy="1470687"/>
                </a:xfrm>
                <a:prstGeom prst="rect">
                  <a:avLst/>
                </a:prstGeom>
                <a:solidFill>
                  <a:schemeClr val="accent1">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1140052" y="3811893"/>
                  <a:ext cx="247650" cy="2488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7727576" y="3048000"/>
                  <a:ext cx="273424"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7938395" y="3300489"/>
                  <a:ext cx="786098" cy="51140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p:cNvSpPr/>
                <p:nvPr/>
              </p:nvSpPr>
              <p:spPr>
                <a:xfrm>
                  <a:off x="8001000" y="3048000"/>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p:cNvSpPr/>
                <p:nvPr/>
              </p:nvSpPr>
              <p:spPr>
                <a:xfrm>
                  <a:off x="8251160" y="3546702"/>
                  <a:ext cx="234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p:cNvSpPr/>
                <p:nvPr/>
              </p:nvSpPr>
              <p:spPr>
                <a:xfrm>
                  <a:off x="8480029" y="3304493"/>
                  <a:ext cx="252000" cy="27425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8476238" y="4044857"/>
                  <a:ext cx="252680" cy="268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6705600" y="3073674"/>
                  <a:ext cx="273401" cy="73695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6968211" y="3057826"/>
                  <a:ext cx="270789"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p:cNvSpPr/>
                <p:nvPr/>
              </p:nvSpPr>
              <p:spPr>
                <a:xfrm>
                  <a:off x="7233195" y="3053846"/>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p:cNvSpPr/>
                <p:nvPr/>
              </p:nvSpPr>
              <p:spPr>
                <a:xfrm>
                  <a:off x="7481688" y="3054034"/>
                  <a:ext cx="247650" cy="126120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p:cNvSpPr/>
                <p:nvPr/>
              </p:nvSpPr>
              <p:spPr>
                <a:xfrm>
                  <a:off x="5702890" y="3030700"/>
                  <a:ext cx="259566" cy="1470687"/>
                </a:xfrm>
                <a:prstGeom prst="rect">
                  <a:avLst/>
                </a:prstGeom>
                <a:solidFill>
                  <a:schemeClr val="accent1">
                    <a:lumMod val="40000"/>
                    <a:lumOff val="6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2" name="Rectangle 191"/>
                <p:cNvSpPr/>
                <p:nvPr/>
              </p:nvSpPr>
              <p:spPr>
                <a:xfrm>
                  <a:off x="7725890" y="3047974"/>
                  <a:ext cx="259566" cy="1470687"/>
                </a:xfrm>
                <a:prstGeom prst="rect">
                  <a:avLst/>
                </a:prstGeom>
                <a:solidFill>
                  <a:schemeClr val="accent1">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2" name="Rectangle 141"/>
              <p:cNvSpPr/>
              <p:nvPr/>
            </p:nvSpPr>
            <p:spPr>
              <a:xfrm>
                <a:off x="411405" y="1011693"/>
                <a:ext cx="247650" cy="2266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642609" y="990600"/>
                <a:ext cx="355758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above threshold (i.e. method fails)		</a:t>
                </a:r>
                <a:endParaRPr lang="en-GB" sz="1200" dirty="0">
                  <a:latin typeface="Times New Roman" panose="02020603050405020304" pitchFamily="18" charset="0"/>
                  <a:cs typeface="Times New Roman" panose="02020603050405020304" pitchFamily="18" charset="0"/>
                </a:endParaRPr>
              </a:p>
            </p:txBody>
          </p:sp>
          <p:sp>
            <p:nvSpPr>
              <p:cNvPr id="144" name="Rectangle 143"/>
              <p:cNvSpPr/>
              <p:nvPr/>
            </p:nvSpPr>
            <p:spPr>
              <a:xfrm>
                <a:off x="411405" y="1269186"/>
                <a:ext cx="247650" cy="226664"/>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653554" y="1247001"/>
                <a:ext cx="3807532" cy="276999"/>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Method’s error is below threshold (i.e. method succeeds)</a:t>
                </a:r>
                <a:endParaRPr lang="en-GB" sz="1200" dirty="0">
                  <a:latin typeface="Times New Roman" panose="02020603050405020304" pitchFamily="18" charset="0"/>
                  <a:cs typeface="Times New Roman" panose="02020603050405020304" pitchFamily="18" charset="0"/>
                </a:endParaRPr>
              </a:p>
            </p:txBody>
          </p:sp>
          <p:cxnSp>
            <p:nvCxnSpPr>
              <p:cNvPr id="146" name="Straight Arrow Connector 145"/>
              <p:cNvCxnSpPr>
                <a:stCxn id="179" idx="2"/>
              </p:cNvCxnSpPr>
              <p:nvPr/>
            </p:nvCxnSpPr>
            <p:spPr>
              <a:xfrm>
                <a:off x="1601305" y="3273978"/>
                <a:ext cx="101298" cy="4415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47" name="Picture 146"/>
              <p:cNvPicPr>
                <a:picLocks noChangeAspect="1"/>
              </p:cNvPicPr>
              <p:nvPr/>
            </p:nvPicPr>
            <p:blipFill rotWithShape="1">
              <a:blip r:embed="rId5"/>
              <a:srcRect l="6285" t="2586" r="4655" b="5548"/>
              <a:stretch/>
            </p:blipFill>
            <p:spPr>
              <a:xfrm>
                <a:off x="661987" y="3705225"/>
                <a:ext cx="1573997" cy="1049331"/>
              </a:xfrm>
              <a:prstGeom prst="rect">
                <a:avLst/>
              </a:prstGeom>
            </p:spPr>
          </p:pic>
          <p:sp>
            <p:nvSpPr>
              <p:cNvPr id="148" name="TextBox 147"/>
              <p:cNvSpPr txBox="1"/>
              <p:nvPr/>
            </p:nvSpPr>
            <p:spPr>
              <a:xfrm>
                <a:off x="520927" y="3429000"/>
                <a:ext cx="1265892" cy="276999"/>
              </a:xfrm>
              <a:prstGeom prst="rect">
                <a:avLst/>
              </a:prstGeom>
              <a:noFill/>
            </p:spPr>
            <p:txBody>
              <a:bodyPr wrap="square" rtlCol="0">
                <a:spAutoFit/>
              </a:bodyPr>
              <a:lstStyle/>
              <a:p>
                <a:r>
                  <a:rPr lang="en-GB" sz="1200" b="1" dirty="0" smtClean="0">
                    <a:latin typeface="Times New Roman" panose="02020603050405020304" pitchFamily="18" charset="0"/>
                    <a:cs typeface="Times New Roman" panose="02020603050405020304" pitchFamily="18" charset="0"/>
                  </a:rPr>
                  <a:t>(all 5 succeed)</a:t>
                </a:r>
                <a:endParaRPr lang="en-GB" sz="1200" b="1"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672697" y="4429125"/>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Easy image</a:t>
                </a:r>
                <a:endParaRPr lang="en-GB" sz="1400" b="1" dirty="0">
                  <a:solidFill>
                    <a:schemeClr val="bg1"/>
                  </a:solidFill>
                  <a:latin typeface="Times New Roman" panose="02020603050405020304" pitchFamily="18" charset="0"/>
                  <a:cs typeface="Times New Roman" panose="02020603050405020304" pitchFamily="18" charset="0"/>
                </a:endParaRPr>
              </a:p>
            </p:txBody>
          </p:sp>
          <p:cxnSp>
            <p:nvCxnSpPr>
              <p:cNvPr id="150" name="Straight Arrow Connector 149"/>
              <p:cNvCxnSpPr/>
              <p:nvPr/>
            </p:nvCxnSpPr>
            <p:spPr>
              <a:xfrm>
                <a:off x="2876392" y="3318066"/>
                <a:ext cx="525351" cy="2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51" name="Picture 150"/>
              <p:cNvPicPr>
                <a:picLocks noChangeAspect="1"/>
              </p:cNvPicPr>
              <p:nvPr/>
            </p:nvPicPr>
            <p:blipFill rotWithShape="1">
              <a:blip r:embed="rId6"/>
              <a:srcRect l="11036" t="1539" r="11542" b="4506"/>
              <a:stretch/>
            </p:blipFill>
            <p:spPr>
              <a:xfrm>
                <a:off x="3401743" y="3496251"/>
                <a:ext cx="970711" cy="1475481"/>
              </a:xfrm>
              <a:prstGeom prst="rect">
                <a:avLst/>
              </a:prstGeom>
            </p:spPr>
          </p:pic>
          <p:sp>
            <p:nvSpPr>
              <p:cNvPr id="152" name="TextBox 151"/>
              <p:cNvSpPr txBox="1"/>
              <p:nvPr/>
            </p:nvSpPr>
            <p:spPr>
              <a:xfrm>
                <a:off x="3352800" y="3490920"/>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Hard image</a:t>
                </a:r>
                <a:endParaRPr lang="en-GB" sz="1400" b="1" dirty="0">
                  <a:solidFill>
                    <a:schemeClr val="bg1"/>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3388487" y="3311831"/>
                <a:ext cx="1265892" cy="276999"/>
              </a:xfrm>
              <a:prstGeom prst="rect">
                <a:avLst/>
              </a:prstGeom>
              <a:noFill/>
            </p:spPr>
            <p:txBody>
              <a:bodyPr wrap="square" rtlCol="0">
                <a:spAutoFit/>
              </a:bodyPr>
              <a:lstStyle/>
              <a:p>
                <a:r>
                  <a:rPr lang="en-GB" sz="1200" b="1" dirty="0" smtClean="0">
                    <a:latin typeface="Times New Roman" panose="02020603050405020304" pitchFamily="18" charset="0"/>
                    <a:cs typeface="Times New Roman" panose="02020603050405020304" pitchFamily="18" charset="0"/>
                  </a:rPr>
                  <a:t>(3 or more fail)</a:t>
                </a:r>
                <a:endParaRPr lang="en-GB" sz="1200" b="1" dirty="0">
                  <a:latin typeface="Times New Roman" panose="02020603050405020304" pitchFamily="18" charset="0"/>
                  <a:cs typeface="Times New Roman" panose="02020603050405020304" pitchFamily="18" charset="0"/>
                </a:endParaRPr>
              </a:p>
            </p:txBody>
          </p:sp>
          <p:cxnSp>
            <p:nvCxnSpPr>
              <p:cNvPr id="154" name="Straight Arrow Connector 153"/>
              <p:cNvCxnSpPr>
                <a:stCxn id="192" idx="2"/>
              </p:cNvCxnSpPr>
              <p:nvPr/>
            </p:nvCxnSpPr>
            <p:spPr>
              <a:xfrm>
                <a:off x="7922348" y="3290475"/>
                <a:ext cx="8615" cy="4231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155" name="Group 154"/>
              <p:cNvGrpSpPr/>
              <p:nvPr/>
            </p:nvGrpSpPr>
            <p:grpSpPr>
              <a:xfrm>
                <a:off x="5089800" y="3248025"/>
                <a:ext cx="1664867" cy="1535835"/>
                <a:chOff x="5089800" y="3308722"/>
                <a:chExt cx="1664867" cy="1535835"/>
              </a:xfrm>
            </p:grpSpPr>
            <p:cxnSp>
              <p:nvCxnSpPr>
                <p:cNvPr id="164" name="Straight Arrow Connector 163"/>
                <p:cNvCxnSpPr/>
                <p:nvPr/>
              </p:nvCxnSpPr>
              <p:spPr>
                <a:xfrm>
                  <a:off x="5899348" y="3308722"/>
                  <a:ext cx="3373" cy="4572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65" name="Picture 164"/>
                <p:cNvPicPr>
                  <a:picLocks noChangeAspect="1"/>
                </p:cNvPicPr>
                <p:nvPr/>
              </p:nvPicPr>
              <p:blipFill rotWithShape="1">
                <a:blip r:embed="rId7"/>
                <a:srcRect l="5966" r="5694" b="5142"/>
                <a:stretch/>
              </p:blipFill>
              <p:spPr>
                <a:xfrm>
                  <a:off x="5089800" y="3715538"/>
                  <a:ext cx="1626853" cy="1129019"/>
                </a:xfrm>
                <a:prstGeom prst="rect">
                  <a:avLst/>
                </a:prstGeom>
              </p:spPr>
            </p:pic>
            <p:sp>
              <p:nvSpPr>
                <p:cNvPr id="166" name="TextBox 165"/>
                <p:cNvSpPr txBox="1"/>
                <p:nvPr/>
              </p:nvSpPr>
              <p:spPr>
                <a:xfrm>
                  <a:off x="5638800" y="3702880"/>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Hard image</a:t>
                  </a:r>
                  <a:endParaRPr lang="en-GB" sz="1400" b="1" dirty="0">
                    <a:solidFill>
                      <a:schemeClr val="bg1"/>
                    </a:solidFill>
                    <a:latin typeface="Times New Roman" panose="02020603050405020304" pitchFamily="18" charset="0"/>
                    <a:cs typeface="Times New Roman" panose="02020603050405020304" pitchFamily="18" charset="0"/>
                  </a:endParaRPr>
                </a:p>
              </p:txBody>
            </p:sp>
          </p:grpSp>
          <p:pic>
            <p:nvPicPr>
              <p:cNvPr id="156" name="Picture 155"/>
              <p:cNvPicPr>
                <a:picLocks noChangeAspect="1"/>
              </p:cNvPicPr>
              <p:nvPr/>
            </p:nvPicPr>
            <p:blipFill rotWithShape="1">
              <a:blip r:embed="rId8"/>
              <a:srcRect l="6059" t="2289" r="6294" b="6433"/>
              <a:stretch/>
            </p:blipFill>
            <p:spPr>
              <a:xfrm>
                <a:off x="6915715" y="3686175"/>
                <a:ext cx="1623411" cy="1092680"/>
              </a:xfrm>
              <a:prstGeom prst="rect">
                <a:avLst/>
              </a:prstGeom>
            </p:spPr>
          </p:pic>
          <p:sp>
            <p:nvSpPr>
              <p:cNvPr id="157" name="TextBox 156"/>
              <p:cNvSpPr txBox="1"/>
              <p:nvPr/>
            </p:nvSpPr>
            <p:spPr>
              <a:xfrm>
                <a:off x="7496512" y="4492823"/>
                <a:ext cx="1115867" cy="307777"/>
              </a:xfrm>
              <a:prstGeom prst="rect">
                <a:avLst/>
              </a:prstGeom>
              <a:noFill/>
            </p:spPr>
            <p:txBody>
              <a:bodyPr wrap="square" rtlCol="0">
                <a:spAutoFit/>
              </a:bodyPr>
              <a:lstStyle/>
              <a:p>
                <a:r>
                  <a:rPr lang="en-GB" sz="1400" b="1" dirty="0" smtClean="0">
                    <a:solidFill>
                      <a:schemeClr val="bg1"/>
                    </a:solidFill>
                    <a:latin typeface="Times New Roman" panose="02020603050405020304" pitchFamily="18" charset="0"/>
                    <a:cs typeface="Times New Roman" panose="02020603050405020304" pitchFamily="18" charset="0"/>
                  </a:rPr>
                  <a:t>Easy image</a:t>
                </a:r>
                <a:endParaRPr lang="en-GB" sz="1400" b="1" dirty="0">
                  <a:solidFill>
                    <a:schemeClr val="bg1"/>
                  </a:solidFill>
                  <a:latin typeface="Times New Roman" panose="02020603050405020304" pitchFamily="18" charset="0"/>
                  <a:cs typeface="Times New Roman" panose="02020603050405020304" pitchFamily="18" charset="0"/>
                </a:endParaRPr>
              </a:p>
            </p:txBody>
          </p:sp>
          <p:sp>
            <p:nvSpPr>
              <p:cNvPr id="159" name="Parallelogram 158"/>
              <p:cNvSpPr/>
              <p:nvPr/>
            </p:nvSpPr>
            <p:spPr>
              <a:xfrm>
                <a:off x="4620104" y="1586884"/>
                <a:ext cx="665729" cy="1595998"/>
              </a:xfrm>
              <a:prstGeom prst="parallelogram">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0" name="Straight Connector 159"/>
              <p:cNvCxnSpPr/>
              <p:nvPr/>
            </p:nvCxnSpPr>
            <p:spPr>
              <a:xfrm flipH="1">
                <a:off x="4698050" y="1645220"/>
                <a:ext cx="254950" cy="1564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4955787" y="1672783"/>
                <a:ext cx="225813" cy="152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626542" y="1521979"/>
                <a:ext cx="363913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Each column represents an image in the dataset </a:t>
                </a:r>
                <a:endParaRPr lang="en-US" sz="1400" dirty="0">
                  <a:latin typeface="Times New Roman" panose="02020603050405020304" pitchFamily="18" charset="0"/>
                  <a:cs typeface="Times New Roman" panose="02020603050405020304" pitchFamily="18" charset="0"/>
                </a:endParaRPr>
              </a:p>
            </p:txBody>
          </p:sp>
          <p:sp>
            <p:nvSpPr>
              <p:cNvPr id="163" name="TextBox 162"/>
              <p:cNvSpPr txBox="1"/>
              <p:nvPr/>
            </p:nvSpPr>
            <p:spPr>
              <a:xfrm rot="16200000">
                <a:off x="-216823" y="2281192"/>
                <a:ext cx="81464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Methods</a:t>
                </a:r>
                <a:endParaRPr lang="en-US" sz="1400" dirty="0">
                  <a:latin typeface="Times New Roman" panose="02020603050405020304" pitchFamily="18" charset="0"/>
                  <a:cs typeface="Times New Roman" panose="02020603050405020304" pitchFamily="18" charset="0"/>
                </a:endParaRPr>
              </a:p>
            </p:txBody>
          </p:sp>
        </p:grpSp>
      </p:grpSp>
      <p:grpSp>
        <p:nvGrpSpPr>
          <p:cNvPr id="200" name="Group 199"/>
          <p:cNvGrpSpPr/>
          <p:nvPr/>
        </p:nvGrpSpPr>
        <p:grpSpPr>
          <a:xfrm>
            <a:off x="6237025" y="1600247"/>
            <a:ext cx="3170833" cy="411879"/>
            <a:chOff x="6237025" y="1600247"/>
            <a:chExt cx="3170833" cy="411879"/>
          </a:xfrm>
        </p:grpSpPr>
        <p:grpSp>
          <p:nvGrpSpPr>
            <p:cNvPr id="201" name="Group 200"/>
            <p:cNvGrpSpPr/>
            <p:nvPr/>
          </p:nvGrpSpPr>
          <p:grpSpPr>
            <a:xfrm>
              <a:off x="6237025" y="1601059"/>
              <a:ext cx="3170833" cy="411067"/>
              <a:chOff x="6095999" y="1690688"/>
              <a:chExt cx="3170833" cy="411067"/>
            </a:xfrm>
          </p:grpSpPr>
          <p:pic>
            <p:nvPicPr>
              <p:cNvPr id="203" name="Picture 202"/>
              <p:cNvPicPr>
                <a:picLocks noChangeAspect="1"/>
              </p:cNvPicPr>
              <p:nvPr/>
            </p:nvPicPr>
            <p:blipFill rotWithShape="1">
              <a:blip r:embed="rId9">
                <a:extLst>
                  <a:ext uri="{28A0092B-C50C-407E-A947-70E740481C1C}">
                    <a14:useLocalDpi xmlns:a14="http://schemas.microsoft.com/office/drawing/2010/main" val="0"/>
                  </a:ext>
                </a:extLst>
              </a:blip>
              <a:srcRect l="50059" t="52337" r="9116" b="35426"/>
              <a:stretch/>
            </p:blipFill>
            <p:spPr>
              <a:xfrm>
                <a:off x="6095999" y="1690688"/>
                <a:ext cx="3170833" cy="411067"/>
              </a:xfrm>
              <a:prstGeom prst="rect">
                <a:avLst/>
              </a:prstGeom>
            </p:spPr>
          </p:pic>
          <p:cxnSp>
            <p:nvCxnSpPr>
              <p:cNvPr id="204" name="Straight Connector 203"/>
              <p:cNvCxnSpPr/>
              <p:nvPr/>
            </p:nvCxnSpPr>
            <p:spPr>
              <a:xfrm>
                <a:off x="8366078" y="1690688"/>
                <a:ext cx="0" cy="41106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a:xfrm>
              <a:off x="9407858" y="1600247"/>
              <a:ext cx="0" cy="39823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113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7"/>
            <a:ext cx="10515600" cy="1325563"/>
          </a:xfrm>
        </p:spPr>
        <p:txBody>
          <a:bodyPr>
            <a:normAutofit/>
          </a:bodyPr>
          <a:lstStyle/>
          <a:p>
            <a:pPr algn="ctr"/>
            <a:r>
              <a:rPr lang="en-GB" sz="4000" dirty="0" smtClean="0"/>
              <a:t>Performance of combinations of algorithms </a:t>
            </a:r>
            <a:r>
              <a:rPr lang="en-GB" sz="4000" dirty="0"/>
              <a:t>on  482 images of </a:t>
            </a:r>
            <a:r>
              <a:rPr lang="en-GB" sz="4000" dirty="0" err="1"/>
              <a:t>Gehler</a:t>
            </a:r>
            <a:r>
              <a:rPr lang="en-GB" sz="4000" dirty="0"/>
              <a:t>-Shi </a:t>
            </a:r>
            <a:r>
              <a:rPr lang="en-GB" sz="4000" dirty="0" smtClean="0"/>
              <a:t>dataset</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4189788003"/>
              </p:ext>
            </p:extLst>
          </p:nvPr>
        </p:nvGraphicFramePr>
        <p:xfrm>
          <a:off x="2332248" y="2152681"/>
          <a:ext cx="8002761" cy="3235960"/>
        </p:xfrm>
        <a:graphic>
          <a:graphicData uri="http://schemas.openxmlformats.org/drawingml/2006/table">
            <a:tbl>
              <a:tblPr firstRow="1" bandRow="1">
                <a:tableStyleId>{5940675A-B579-460E-94D1-54222C63F5DA}</a:tableStyleId>
              </a:tblPr>
              <a:tblGrid>
                <a:gridCol w="418302"/>
                <a:gridCol w="418302"/>
                <a:gridCol w="418302"/>
                <a:gridCol w="411020"/>
                <a:gridCol w="411020"/>
                <a:gridCol w="863695"/>
                <a:gridCol w="992505"/>
                <a:gridCol w="208280"/>
                <a:gridCol w="418302"/>
                <a:gridCol w="411020"/>
                <a:gridCol w="411020"/>
                <a:gridCol w="411020"/>
                <a:gridCol w="411020"/>
                <a:gridCol w="889000"/>
                <a:gridCol w="909953"/>
              </a:tblGrid>
              <a:tr h="370840">
                <a:tc gridSpan="7">
                  <a:txBody>
                    <a:bodyPr/>
                    <a:lstStyle/>
                    <a:p>
                      <a:pPr algn="ctr"/>
                      <a:r>
                        <a:rPr lang="en-US" dirty="0" smtClean="0"/>
                        <a:t>Combinations with </a:t>
                      </a:r>
                      <a:r>
                        <a:rPr lang="en-US" b="1" dirty="0" smtClean="0"/>
                        <a:t>most</a:t>
                      </a:r>
                      <a:r>
                        <a:rPr lang="en-US" dirty="0" smtClean="0"/>
                        <a:t> ‘hard’ images</a:t>
                      </a:r>
                      <a:endParaRPr lang="en-US"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8">
                  <a:txBody>
                    <a:bodyPr/>
                    <a:lstStyle/>
                    <a:p>
                      <a:pPr algn="ctr"/>
                      <a:endParaRPr lang="en-US" b="0" dirty="0"/>
                    </a:p>
                  </a:txBody>
                  <a:tcPr>
                    <a:solidFill>
                      <a:schemeClr val="bg1">
                        <a:lumMod val="65000"/>
                      </a:schemeClr>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Combinations with </a:t>
                      </a:r>
                      <a:r>
                        <a:rPr lang="en-US" b="1" dirty="0" smtClean="0"/>
                        <a:t>least</a:t>
                      </a:r>
                      <a:r>
                        <a:rPr lang="en-US" dirty="0" smtClean="0"/>
                        <a:t> ‘hard’ images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a:t>
                      </a:r>
                      <a:r>
                        <a:rPr lang="en-US" baseline="0" dirty="0" smtClean="0"/>
                        <a:t> images</a:t>
                      </a:r>
                      <a:endParaRPr lang="en-US" dirty="0"/>
                    </a:p>
                  </a:txBody>
                  <a:tcPr/>
                </a:tc>
                <a:tc>
                  <a:txBody>
                    <a:bodyPr/>
                    <a:lstStyle/>
                    <a:p>
                      <a:pPr algn="ctr"/>
                      <a:r>
                        <a:rPr lang="en-US" dirty="0" smtClean="0"/>
                        <a:t>Time</a:t>
                      </a:r>
                      <a:r>
                        <a:rPr lang="en-US" baseline="0" dirty="0" smtClean="0"/>
                        <a:t> pi</a:t>
                      </a:r>
                      <a:endParaRPr lang="en-US" dirty="0" smtClean="0"/>
                    </a:p>
                    <a:p>
                      <a:pPr algn="ctr"/>
                      <a:r>
                        <a:rPr lang="en-US" dirty="0" smtClean="0"/>
                        <a:t>(min)</a:t>
                      </a:r>
                      <a:endParaRPr lang="en-US" dirty="0"/>
                    </a:p>
                  </a:txBody>
                  <a:tcPr/>
                </a:tc>
                <a:tc vMerge="1">
                  <a:txBody>
                    <a:bodyPr/>
                    <a:lstStyle/>
                    <a:p>
                      <a:pPr algn="ctr"/>
                      <a:endParaRPr lang="en-US" dirty="0"/>
                    </a:p>
                  </a:txBody>
                  <a:tcPr/>
                </a:tc>
                <a:tc gridSpan="5">
                  <a:txBody>
                    <a:bodyPr/>
                    <a:lstStyle/>
                    <a:p>
                      <a:pPr algn="ctr"/>
                      <a:r>
                        <a:rPr lang="en-US" dirty="0" smtClean="0"/>
                        <a:t>Methods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Failed </a:t>
                      </a:r>
                    </a:p>
                    <a:p>
                      <a:pPr algn="ctr"/>
                      <a:r>
                        <a:rPr lang="en-US" dirty="0" smtClean="0"/>
                        <a:t>images</a:t>
                      </a:r>
                      <a:endParaRPr lang="en-US" dirty="0"/>
                    </a:p>
                  </a:txBody>
                  <a:tcPr/>
                </a:tc>
                <a:tc>
                  <a:txBody>
                    <a:bodyPr/>
                    <a:lstStyle/>
                    <a:p>
                      <a:pPr algn="ctr"/>
                      <a:r>
                        <a:rPr lang="en-US" dirty="0" smtClean="0"/>
                        <a:t>Time pi</a:t>
                      </a:r>
                    </a:p>
                    <a:p>
                      <a:pPr algn="ctr"/>
                      <a:r>
                        <a:rPr lang="en-US" dirty="0" smtClean="0"/>
                        <a:t>(min)</a:t>
                      </a:r>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L7</a:t>
                      </a:r>
                      <a:endParaRPr lang="en-US" dirty="0"/>
                    </a:p>
                  </a:txBody>
                  <a:tcPr/>
                </a:tc>
                <a:tc>
                  <a:txBody>
                    <a:bodyPr/>
                    <a:lstStyle/>
                    <a:p>
                      <a:pPr algn="ctr"/>
                      <a:r>
                        <a:rPr lang="en-US" dirty="0" smtClean="0"/>
                        <a:t>84</a:t>
                      </a:r>
                      <a:endParaRPr lang="en-US" dirty="0"/>
                    </a:p>
                  </a:txBody>
                  <a:tcPr/>
                </a:tc>
                <a:tc>
                  <a:txBody>
                    <a:bodyPr/>
                    <a:lstStyle/>
                    <a:p>
                      <a:pPr algn="ctr"/>
                      <a:r>
                        <a:rPr lang="en-US" dirty="0" smtClean="0"/>
                        <a:t>1.5</a:t>
                      </a:r>
                      <a:endParaRPr lang="en-US" dirty="0"/>
                    </a:p>
                  </a:txBody>
                  <a:tcPr/>
                </a:tc>
                <a:tc vMerge="1">
                  <a:txBody>
                    <a:bodyPr/>
                    <a:lstStyle/>
                    <a:p>
                      <a:pPr algn="ct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L4</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31</a:t>
                      </a:r>
                      <a:endParaRPr lang="en-US" dirty="0"/>
                    </a:p>
                  </a:txBody>
                  <a:tcPr/>
                </a:tc>
                <a:tc>
                  <a:txBody>
                    <a:bodyPr/>
                    <a:lstStyle/>
                    <a:p>
                      <a:pPr algn="ctr"/>
                      <a:r>
                        <a:rPr lang="en-US" dirty="0" smtClean="0"/>
                        <a:t>12.6</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L6</a:t>
                      </a:r>
                      <a:endParaRPr lang="en-US" dirty="0"/>
                    </a:p>
                  </a:txBody>
                  <a:tcPr/>
                </a:tc>
                <a:tc>
                  <a:txBody>
                    <a:bodyPr/>
                    <a:lstStyle/>
                    <a:p>
                      <a:pPr algn="ctr"/>
                      <a:r>
                        <a:rPr lang="en-US" dirty="0" smtClean="0"/>
                        <a:t>80</a:t>
                      </a:r>
                      <a:endParaRPr lang="en-US" dirty="0"/>
                    </a:p>
                  </a:txBody>
                  <a:tcPr/>
                </a:tc>
                <a:tc>
                  <a:txBody>
                    <a:bodyPr/>
                    <a:lstStyle/>
                    <a:p>
                      <a:pPr algn="ctr"/>
                      <a:r>
                        <a:rPr lang="en-US" dirty="0" smtClean="0"/>
                        <a:t>9.8</a:t>
                      </a:r>
                      <a:endParaRPr lang="en-US" dirty="0"/>
                    </a:p>
                  </a:txBody>
                  <a:tcPr/>
                </a:tc>
                <a:tc vMerge="1">
                  <a:txBody>
                    <a:bodyPr/>
                    <a:lstStyle/>
                    <a:p>
                      <a:pPr algn="ct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L5</a:t>
                      </a:r>
                      <a:endParaRPr lang="en-US" dirty="0"/>
                    </a:p>
                  </a:txBody>
                  <a:tcPr/>
                </a:tc>
                <a:tc>
                  <a:txBody>
                    <a:bodyPr/>
                    <a:lstStyle/>
                    <a:p>
                      <a:pPr algn="ctr"/>
                      <a:r>
                        <a:rPr lang="en-US" dirty="0" smtClean="0"/>
                        <a:t>L7</a:t>
                      </a:r>
                      <a:endParaRPr lang="en-US" dirty="0"/>
                    </a:p>
                  </a:txBody>
                  <a:tcPr/>
                </a:tc>
                <a:tc>
                  <a:txBody>
                    <a:bodyPr/>
                    <a:lstStyle/>
                    <a:p>
                      <a:pPr algn="ctr"/>
                      <a:r>
                        <a:rPr lang="en-US" dirty="0" smtClean="0"/>
                        <a:t>27</a:t>
                      </a:r>
                      <a:endParaRPr lang="en-US" dirty="0"/>
                    </a:p>
                  </a:txBody>
                  <a:tcPr/>
                </a:tc>
                <a:tc>
                  <a:txBody>
                    <a:bodyPr/>
                    <a:lstStyle/>
                    <a:p>
                      <a:pPr algn="ctr"/>
                      <a:r>
                        <a:rPr lang="en-US" dirty="0" smtClean="0"/>
                        <a:t>3.7</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L4</a:t>
                      </a:r>
                      <a:endParaRPr lang="en-US" dirty="0"/>
                    </a:p>
                  </a:txBody>
                  <a:tcPr/>
                </a:tc>
                <a:tc>
                  <a:txBody>
                    <a:bodyPr/>
                    <a:lstStyle/>
                    <a:p>
                      <a:pPr algn="ctr"/>
                      <a:r>
                        <a:rPr lang="en-US" dirty="0" smtClean="0"/>
                        <a:t>78</a:t>
                      </a:r>
                      <a:endParaRPr lang="en-US" dirty="0"/>
                    </a:p>
                  </a:txBody>
                  <a:tcPr/>
                </a:tc>
                <a:tc>
                  <a:txBody>
                    <a:bodyPr/>
                    <a:lstStyle/>
                    <a:p>
                      <a:pPr algn="ctr"/>
                      <a:r>
                        <a:rPr lang="en-US" dirty="0" smtClean="0"/>
                        <a:t>1.8</a:t>
                      </a:r>
                      <a:endParaRPr lang="en-US" dirty="0"/>
                    </a:p>
                  </a:txBody>
                  <a:tcPr/>
                </a:tc>
                <a:tc vMerge="1">
                  <a:txBody>
                    <a:bodyPr/>
                    <a:lstStyle/>
                    <a:p>
                      <a:pPr algn="ctr"/>
                      <a:endParaRPr lang="en-US" dirty="0"/>
                    </a:p>
                  </a:txBody>
                  <a:tcPr/>
                </a:tc>
                <a:tc>
                  <a:txBody>
                    <a:bodyPr/>
                    <a:lstStyle/>
                    <a:p>
                      <a:pPr algn="ctr"/>
                      <a:r>
                        <a:rPr lang="en-US" dirty="0" smtClean="0"/>
                        <a:t>S1</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24</a:t>
                      </a:r>
                      <a:endParaRPr lang="en-US" dirty="0"/>
                    </a:p>
                  </a:txBody>
                  <a:tcPr/>
                </a:tc>
                <a:tc>
                  <a:txBody>
                    <a:bodyPr/>
                    <a:lstStyle/>
                    <a:p>
                      <a:pPr algn="ctr"/>
                      <a:r>
                        <a:rPr lang="en-US" dirty="0" smtClean="0"/>
                        <a:t>11.2</a:t>
                      </a:r>
                      <a:endParaRPr lang="en-US" dirty="0"/>
                    </a:p>
                  </a:txBody>
                  <a:tcPr/>
                </a:tc>
              </a:tr>
              <a:tr h="370840">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L3</a:t>
                      </a:r>
                      <a:endParaRPr lang="en-US" dirty="0"/>
                    </a:p>
                  </a:txBody>
                  <a:tcPr/>
                </a:tc>
                <a:tc>
                  <a:txBody>
                    <a:bodyPr/>
                    <a:lstStyle/>
                    <a:p>
                      <a:pPr algn="ctr"/>
                      <a:r>
                        <a:rPr lang="en-US" dirty="0" smtClean="0"/>
                        <a:t>73</a:t>
                      </a:r>
                      <a:endParaRPr lang="en-US" dirty="0"/>
                    </a:p>
                  </a:txBody>
                  <a:tcPr/>
                </a:tc>
                <a:tc>
                  <a:txBody>
                    <a:bodyPr/>
                    <a:lstStyle/>
                    <a:p>
                      <a:pPr algn="ctr"/>
                      <a:r>
                        <a:rPr lang="en-US" dirty="0" smtClean="0"/>
                        <a:t>1</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22</a:t>
                      </a:r>
                      <a:endParaRPr lang="en-US" dirty="0"/>
                    </a:p>
                  </a:txBody>
                  <a:tcPr/>
                </a:tc>
                <a:tc>
                  <a:txBody>
                    <a:bodyPr/>
                    <a:lstStyle/>
                    <a:p>
                      <a:pPr algn="ctr"/>
                      <a:r>
                        <a:rPr lang="en-US" dirty="0" smtClean="0"/>
                        <a:t>11.7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S3</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69</a:t>
                      </a:r>
                      <a:endParaRPr lang="en-US" dirty="0"/>
                    </a:p>
                  </a:txBody>
                  <a:tcPr/>
                </a:tc>
                <a:tc>
                  <a:txBody>
                    <a:bodyPr/>
                    <a:lstStyle/>
                    <a:p>
                      <a:pPr algn="ctr"/>
                      <a:r>
                        <a:rPr lang="en-US" dirty="0" smtClean="0"/>
                        <a:t>0.36</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L2</a:t>
                      </a:r>
                      <a:endParaRPr lang="en-US" dirty="0"/>
                    </a:p>
                  </a:txBody>
                  <a:tcPr/>
                </a:tc>
                <a:tc>
                  <a:txBody>
                    <a:bodyPr/>
                    <a:lstStyle/>
                    <a:p>
                      <a:pPr algn="ctr"/>
                      <a:r>
                        <a:rPr lang="en-US" dirty="0" smtClean="0"/>
                        <a:t>L7</a:t>
                      </a:r>
                      <a:endParaRPr lang="en-US" dirty="0"/>
                    </a:p>
                  </a:txBody>
                  <a:tcPr/>
                </a:tc>
                <a:tc>
                  <a:txBody>
                    <a:bodyPr/>
                    <a:lstStyle/>
                    <a:p>
                      <a:pPr algn="ctr"/>
                      <a:r>
                        <a:rPr lang="en-US" dirty="0" smtClean="0"/>
                        <a:t>19</a:t>
                      </a:r>
                      <a:endParaRPr lang="en-US" dirty="0"/>
                    </a:p>
                  </a:txBody>
                  <a:tcPr/>
                </a:tc>
                <a:tc>
                  <a:txBody>
                    <a:bodyPr/>
                    <a:lstStyle/>
                    <a:p>
                      <a:pPr algn="ctr"/>
                      <a:r>
                        <a:rPr lang="en-US" dirty="0" smtClean="0"/>
                        <a:t>2.87</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S5</a:t>
                      </a:r>
                      <a:endParaRPr lang="en-US" dirty="0"/>
                    </a:p>
                  </a:txBody>
                  <a:tcPr/>
                </a:tc>
                <a:tc>
                  <a:txBody>
                    <a:bodyPr/>
                    <a:lstStyle/>
                    <a:p>
                      <a:pPr algn="ctr"/>
                      <a:r>
                        <a:rPr lang="en-US" dirty="0" smtClean="0"/>
                        <a:t>L4</a:t>
                      </a:r>
                      <a:endParaRPr lang="en-US" dirty="0"/>
                    </a:p>
                  </a:txBody>
                  <a:tcPr/>
                </a:tc>
                <a:tc>
                  <a:txBody>
                    <a:bodyPr/>
                    <a:lstStyle/>
                    <a:p>
                      <a:pPr algn="ctr"/>
                      <a:r>
                        <a:rPr lang="en-US" dirty="0" smtClean="0"/>
                        <a:t>64</a:t>
                      </a:r>
                      <a:endParaRPr lang="en-US" dirty="0"/>
                    </a:p>
                  </a:txBody>
                  <a:tcPr/>
                </a:tc>
                <a:tc>
                  <a:txBody>
                    <a:bodyPr/>
                    <a:lstStyle/>
                    <a:p>
                      <a:pPr algn="ctr"/>
                      <a:r>
                        <a:rPr lang="en-US" dirty="0" smtClean="0"/>
                        <a:t>1.2</a:t>
                      </a:r>
                      <a:endParaRPr lang="en-US" dirty="0"/>
                    </a:p>
                  </a:txBody>
                  <a:tcPr/>
                </a:tc>
                <a:tc vMerge="1">
                  <a:txBody>
                    <a:bodyPr/>
                    <a:lstStyle/>
                    <a:p>
                      <a:pPr algn="ctr"/>
                      <a:endParaRPr lang="en-US" dirty="0"/>
                    </a:p>
                  </a:txBody>
                  <a:tcPr/>
                </a:tc>
                <a:tc>
                  <a:txBody>
                    <a:bodyPr/>
                    <a:lstStyle/>
                    <a:p>
                      <a:pPr algn="ctr"/>
                      <a:r>
                        <a:rPr lang="en-US" dirty="0" smtClean="0"/>
                        <a:t>S2</a:t>
                      </a:r>
                      <a:endParaRPr lang="en-US" dirty="0"/>
                    </a:p>
                  </a:txBody>
                  <a:tcPr/>
                </a:tc>
                <a:tc>
                  <a:txBody>
                    <a:bodyPr/>
                    <a:lstStyle/>
                    <a:p>
                      <a:pPr algn="ctr"/>
                      <a:r>
                        <a:rPr lang="en-US" dirty="0" smtClean="0"/>
                        <a:t>S4</a:t>
                      </a:r>
                      <a:endParaRPr lang="en-US" dirty="0"/>
                    </a:p>
                  </a:txBody>
                  <a:tcPr/>
                </a:tc>
                <a:tc>
                  <a:txBody>
                    <a:bodyPr/>
                    <a:lstStyle/>
                    <a:p>
                      <a:pPr algn="ctr"/>
                      <a:r>
                        <a:rPr lang="en-US" dirty="0" smtClean="0"/>
                        <a:t>L1</a:t>
                      </a:r>
                      <a:endParaRPr lang="en-US" dirty="0"/>
                    </a:p>
                  </a:txBody>
                  <a:tcPr/>
                </a:tc>
                <a:tc>
                  <a:txBody>
                    <a:bodyPr/>
                    <a:lstStyle/>
                    <a:p>
                      <a:pPr algn="ctr"/>
                      <a:r>
                        <a:rPr lang="en-US" dirty="0" smtClean="0"/>
                        <a:t>L6</a:t>
                      </a:r>
                      <a:endParaRPr lang="en-US" dirty="0"/>
                    </a:p>
                  </a:txBody>
                  <a:tcPr/>
                </a:tc>
                <a:tc>
                  <a:txBody>
                    <a:bodyPr/>
                    <a:lstStyle/>
                    <a:p>
                      <a:pPr algn="ctr"/>
                      <a:r>
                        <a:rPr lang="en-US" dirty="0" smtClean="0"/>
                        <a:t>L7</a:t>
                      </a:r>
                      <a:endParaRPr lang="en-US" dirty="0"/>
                    </a:p>
                  </a:txBody>
                  <a:tcPr/>
                </a:tc>
                <a:tc>
                  <a:txBody>
                    <a:bodyPr/>
                    <a:lstStyle/>
                    <a:p>
                      <a:pPr algn="ctr"/>
                      <a:r>
                        <a:rPr lang="en-US" dirty="0" smtClean="0"/>
                        <a:t>18</a:t>
                      </a:r>
                      <a:endParaRPr lang="en-US" dirty="0"/>
                    </a:p>
                  </a:txBody>
                  <a:tcPr/>
                </a:tc>
                <a:tc>
                  <a:txBody>
                    <a:bodyPr/>
                    <a:lstStyle/>
                    <a:p>
                      <a:pPr algn="ctr"/>
                      <a:r>
                        <a:rPr lang="en-US" dirty="0" smtClean="0"/>
                        <a:t>11.1</a:t>
                      </a:r>
                      <a:endParaRPr lang="en-US" dirty="0"/>
                    </a:p>
                  </a:txBody>
                  <a:tcPr/>
                </a:tc>
              </a:tr>
            </a:tbl>
          </a:graphicData>
        </a:graphic>
      </p:graphicFrame>
      <p:sp>
        <p:nvSpPr>
          <p:cNvPr id="6" name="Rectangle 5"/>
          <p:cNvSpPr/>
          <p:nvPr/>
        </p:nvSpPr>
        <p:spPr>
          <a:xfrm>
            <a:off x="2359551" y="4626591"/>
            <a:ext cx="3891129"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79540" y="4831307"/>
            <a:ext cx="2729552" cy="1390274"/>
            <a:chOff x="641445" y="4831308"/>
            <a:chExt cx="2729552" cy="1390274"/>
          </a:xfrm>
        </p:grpSpPr>
        <p:sp>
          <p:nvSpPr>
            <p:cNvPr id="9" name="TextBox 8"/>
            <p:cNvSpPr txBox="1"/>
            <p:nvPr/>
          </p:nvSpPr>
          <p:spPr>
            <a:xfrm>
              <a:off x="641445" y="5513696"/>
              <a:ext cx="2729552" cy="707886"/>
            </a:xfrm>
            <a:prstGeom prst="rect">
              <a:avLst/>
            </a:prstGeom>
            <a:noFill/>
          </p:spPr>
          <p:txBody>
            <a:bodyPr wrap="square" rtlCol="0">
              <a:spAutoFit/>
            </a:bodyPr>
            <a:lstStyle/>
            <a:p>
              <a:r>
                <a:rPr lang="en-US" sz="2000" dirty="0" smtClean="0">
                  <a:solidFill>
                    <a:srgbClr val="FF0000"/>
                  </a:solidFill>
                </a:rPr>
                <a:t>Statistical-based methods</a:t>
              </a:r>
              <a:endParaRPr lang="en-US" sz="2000" dirty="0">
                <a:solidFill>
                  <a:srgbClr val="FF0000"/>
                </a:solidFill>
              </a:endParaRPr>
            </a:p>
          </p:txBody>
        </p:sp>
        <p:cxnSp>
          <p:nvCxnSpPr>
            <p:cNvPr id="10" name="Straight Arrow Connector 9"/>
            <p:cNvCxnSpPr/>
            <p:nvPr/>
          </p:nvCxnSpPr>
          <p:spPr>
            <a:xfrm flipV="1">
              <a:off x="1180969" y="4831308"/>
              <a:ext cx="694519" cy="6823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835026" y="5036024"/>
            <a:ext cx="4557134" cy="1436593"/>
            <a:chOff x="3835026" y="5036024"/>
            <a:chExt cx="4557134" cy="1436593"/>
          </a:xfrm>
        </p:grpSpPr>
        <p:cxnSp>
          <p:nvCxnSpPr>
            <p:cNvPr id="5" name="Straight Arrow Connector 4"/>
            <p:cNvCxnSpPr/>
            <p:nvPr/>
          </p:nvCxnSpPr>
          <p:spPr>
            <a:xfrm>
              <a:off x="4297680" y="5036024"/>
              <a:ext cx="650240" cy="8161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35026" y="5826286"/>
              <a:ext cx="4557134" cy="646331"/>
            </a:xfrm>
            <a:prstGeom prst="rect">
              <a:avLst/>
            </a:prstGeom>
            <a:noFill/>
          </p:spPr>
          <p:txBody>
            <a:bodyPr wrap="square" rtlCol="0">
              <a:spAutoFit/>
            </a:bodyPr>
            <a:lstStyle/>
            <a:p>
              <a:r>
                <a:rPr lang="en-GB" dirty="0" smtClean="0">
                  <a:solidFill>
                    <a:srgbClr val="FF0000"/>
                  </a:solidFill>
                </a:rPr>
                <a:t>If 3 or more algorithms from this combination fail the image is labelled as hard.</a:t>
              </a:r>
              <a:endParaRPr lang="en-GB" dirty="0">
                <a:solidFill>
                  <a:srgbClr val="FF0000"/>
                </a:solidFill>
              </a:endParaRPr>
            </a:p>
          </p:txBody>
        </p:sp>
      </p:grpSp>
    </p:spTree>
    <p:extLst>
      <p:ext uri="{BB962C8B-B14F-4D97-AF65-F5344CB8AC3E}">
        <p14:creationId xmlns:p14="http://schemas.microsoft.com/office/powerpoint/2010/main" val="7900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Performance of Statistical based algorithms on hard images</a:t>
            </a:r>
            <a:endParaRPr lang="en-GB" sz="4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7436"/>
          <a:stretch/>
        </p:blipFill>
        <p:spPr>
          <a:xfrm>
            <a:off x="1174791" y="1991964"/>
            <a:ext cx="9606939" cy="1365385"/>
          </a:xfrm>
          <a:prstGeom prst="rect">
            <a:avLst/>
          </a:prstGeom>
        </p:spPr>
      </p:pic>
    </p:spTree>
    <p:extLst>
      <p:ext uri="{BB962C8B-B14F-4D97-AF65-F5344CB8AC3E}">
        <p14:creationId xmlns:p14="http://schemas.microsoft.com/office/powerpoint/2010/main" val="744916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5125"/>
            <a:ext cx="10363200" cy="1325563"/>
          </a:xfrm>
        </p:spPr>
        <p:txBody>
          <a:bodyPr>
            <a:normAutofit/>
          </a:bodyPr>
          <a:lstStyle/>
          <a:p>
            <a:pPr algn="ctr"/>
            <a:r>
              <a:rPr lang="en-GB" sz="4000" dirty="0" smtClean="0"/>
              <a:t>Performance of learning based algorithms on hard images</a:t>
            </a:r>
            <a:endParaRPr lang="en-GB"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91" y="1991964"/>
            <a:ext cx="9606939" cy="3207833"/>
          </a:xfrm>
          <a:prstGeom prst="rect">
            <a:avLst/>
          </a:prstGeom>
        </p:spPr>
      </p:pic>
      <p:sp>
        <p:nvSpPr>
          <p:cNvPr id="8" name="Rectangle 7"/>
          <p:cNvSpPr/>
          <p:nvPr/>
        </p:nvSpPr>
        <p:spPr>
          <a:xfrm>
            <a:off x="1194355" y="3434564"/>
            <a:ext cx="9562728" cy="213268"/>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790" y="3647833"/>
            <a:ext cx="2468062" cy="2004781"/>
            <a:chOff x="1174790" y="3647833"/>
            <a:chExt cx="2468062" cy="2004781"/>
          </a:xfrm>
        </p:grpSpPr>
        <p:cxnSp>
          <p:nvCxnSpPr>
            <p:cNvPr id="4" name="Straight Arrow Connector 3"/>
            <p:cNvCxnSpPr>
              <a:stCxn id="5" idx="0"/>
            </p:cNvCxnSpPr>
            <p:nvPr/>
          </p:nvCxnSpPr>
          <p:spPr>
            <a:xfrm flipV="1">
              <a:off x="2408821" y="3647833"/>
              <a:ext cx="573161" cy="1358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74790" y="5006283"/>
              <a:ext cx="2468062" cy="646331"/>
            </a:xfrm>
            <a:prstGeom prst="rect">
              <a:avLst/>
            </a:prstGeom>
            <a:noFill/>
          </p:spPr>
          <p:txBody>
            <a:bodyPr wrap="square" rtlCol="0">
              <a:spAutoFit/>
            </a:bodyPr>
            <a:lstStyle/>
            <a:p>
              <a:r>
                <a:rPr lang="en-US" dirty="0" smtClean="0">
                  <a:solidFill>
                    <a:srgbClr val="FF0000"/>
                  </a:solidFill>
                </a:rPr>
                <a:t>Exemplar-based method (</a:t>
              </a:r>
              <a:r>
                <a:rPr lang="en-US" dirty="0" err="1" smtClean="0">
                  <a:solidFill>
                    <a:srgbClr val="FF0000"/>
                  </a:solidFill>
                </a:rPr>
                <a:t>Joze</a:t>
              </a:r>
              <a:r>
                <a:rPr lang="en-US" dirty="0" smtClean="0">
                  <a:solidFill>
                    <a:srgbClr val="FF0000"/>
                  </a:solidFill>
                </a:rPr>
                <a:t> PAMI2014)</a:t>
              </a:r>
              <a:endParaRPr lang="en-US" dirty="0">
                <a:solidFill>
                  <a:srgbClr val="FF0000"/>
                </a:solidFill>
              </a:endParaRPr>
            </a:p>
          </p:txBody>
        </p:sp>
      </p:grpSp>
    </p:spTree>
    <p:extLst>
      <p:ext uri="{BB962C8B-B14F-4D97-AF65-F5344CB8AC3E}">
        <p14:creationId xmlns:p14="http://schemas.microsoft.com/office/powerpoint/2010/main" val="223043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1729"/>
            <a:ext cx="10515600" cy="1415845"/>
          </a:xfrm>
        </p:spPr>
        <p:txBody>
          <a:bodyPr>
            <a:normAutofit/>
          </a:bodyPr>
          <a:lstStyle/>
          <a:p>
            <a:pPr algn="ctr"/>
            <a:r>
              <a:rPr lang="en-GB" sz="4000" dirty="0" smtClean="0"/>
              <a:t>Hybrid method for targeting hard images</a:t>
            </a:r>
            <a:br>
              <a:rPr lang="en-GB" sz="4000" dirty="0" smtClean="0"/>
            </a:br>
            <a:r>
              <a:rPr lang="en-GB" sz="3200" dirty="0" smtClean="0"/>
              <a:t>feature selection</a:t>
            </a:r>
            <a:endParaRPr lang="en-GB" sz="3200" dirty="0"/>
          </a:p>
        </p:txBody>
      </p:sp>
    </p:spTree>
    <p:extLst>
      <p:ext uri="{BB962C8B-B14F-4D97-AF65-F5344CB8AC3E}">
        <p14:creationId xmlns:p14="http://schemas.microsoft.com/office/powerpoint/2010/main" val="2988895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1729"/>
            <a:ext cx="10515600" cy="1415845"/>
          </a:xfrm>
        </p:spPr>
        <p:txBody>
          <a:bodyPr>
            <a:normAutofit/>
          </a:bodyPr>
          <a:lstStyle/>
          <a:p>
            <a:pPr algn="ctr"/>
            <a:r>
              <a:rPr lang="en-GB" sz="4000" dirty="0" smtClean="0"/>
              <a:t>Hybrid method for targeting hard images</a:t>
            </a:r>
            <a:br>
              <a:rPr lang="en-GB" sz="4000" dirty="0" smtClean="0"/>
            </a:br>
            <a:r>
              <a:rPr lang="en-GB" sz="3200" dirty="0" smtClean="0"/>
              <a:t>feature selection</a:t>
            </a:r>
            <a:endParaRPr lang="en-GB"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102" t="5154" r="49718"/>
          <a:stretch/>
        </p:blipFill>
        <p:spPr>
          <a:xfrm>
            <a:off x="838200" y="1976283"/>
            <a:ext cx="4795934" cy="240496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371" t="5736" r="7885"/>
          <a:stretch/>
        </p:blipFill>
        <p:spPr>
          <a:xfrm>
            <a:off x="6888098" y="1991031"/>
            <a:ext cx="4693299" cy="2390213"/>
          </a:xfrm>
          <a:prstGeom prst="rect">
            <a:avLst/>
          </a:prstGeom>
        </p:spPr>
      </p:pic>
      <p:sp>
        <p:nvSpPr>
          <p:cNvPr id="2" name="TextBox 1"/>
          <p:cNvSpPr txBox="1"/>
          <p:nvPr/>
        </p:nvSpPr>
        <p:spPr>
          <a:xfrm>
            <a:off x="958581" y="4473577"/>
            <a:ext cx="4946226" cy="461665"/>
          </a:xfrm>
          <a:prstGeom prst="rect">
            <a:avLst/>
          </a:prstGeom>
          <a:noFill/>
        </p:spPr>
        <p:txBody>
          <a:bodyPr wrap="none" rtlCol="0">
            <a:spAutoFit/>
          </a:bodyPr>
          <a:lstStyle/>
          <a:p>
            <a:r>
              <a:rPr lang="en-US" sz="2400" dirty="0" smtClean="0"/>
              <a:t>Centroid of five estimated illuminants </a:t>
            </a:r>
            <a:endParaRPr lang="en-US" sz="2400" dirty="0"/>
          </a:p>
        </p:txBody>
      </p:sp>
      <p:sp>
        <p:nvSpPr>
          <p:cNvPr id="6" name="TextBox 5"/>
          <p:cNvSpPr txBox="1"/>
          <p:nvPr/>
        </p:nvSpPr>
        <p:spPr>
          <a:xfrm>
            <a:off x="7150938" y="4381245"/>
            <a:ext cx="4167618" cy="1200329"/>
          </a:xfrm>
          <a:prstGeom prst="rect">
            <a:avLst/>
          </a:prstGeom>
          <a:noFill/>
        </p:spPr>
        <p:txBody>
          <a:bodyPr wrap="square" rtlCol="0">
            <a:spAutoFit/>
          </a:bodyPr>
          <a:lstStyle/>
          <a:p>
            <a:pPr algn="ctr"/>
            <a:r>
              <a:rPr lang="en-US" sz="2400" dirty="0" smtClean="0"/>
              <a:t>Estimated illuminant with median angle from the centroid estimate</a:t>
            </a:r>
            <a:endParaRPr lang="en-US" sz="2400" dirty="0"/>
          </a:p>
        </p:txBody>
      </p:sp>
    </p:spTree>
    <p:extLst>
      <p:ext uri="{BB962C8B-B14F-4D97-AF65-F5344CB8AC3E}">
        <p14:creationId xmlns:p14="http://schemas.microsoft.com/office/powerpoint/2010/main" val="863361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286693"/>
          </a:xfrm>
        </p:spPr>
        <p:txBody>
          <a:bodyPr>
            <a:normAutofit/>
          </a:bodyPr>
          <a:lstStyle/>
          <a:p>
            <a:pPr algn="ctr"/>
            <a:r>
              <a:rPr lang="en-GB" sz="4000" dirty="0" smtClean="0"/>
              <a:t>Hybrid method for targeting hard </a:t>
            </a:r>
            <a:r>
              <a:rPr lang="en-GB" sz="4000" dirty="0"/>
              <a:t>images</a:t>
            </a:r>
            <a:br>
              <a:rPr lang="en-GB" sz="4000" dirty="0"/>
            </a:br>
            <a:r>
              <a:rPr lang="en-GB" sz="3200" dirty="0"/>
              <a:t>feature selection</a:t>
            </a:r>
          </a:p>
        </p:txBody>
      </p:sp>
      <p:graphicFrame>
        <p:nvGraphicFramePr>
          <p:cNvPr id="2" name="Table 1"/>
          <p:cNvGraphicFramePr>
            <a:graphicFrameLocks noGrp="1"/>
          </p:cNvGraphicFramePr>
          <p:nvPr>
            <p:extLst>
              <p:ext uri="{D42A27DB-BD31-4B8C-83A1-F6EECF244321}">
                <p14:modId xmlns:p14="http://schemas.microsoft.com/office/powerpoint/2010/main" val="3646488913"/>
              </p:ext>
            </p:extLst>
          </p:nvPr>
        </p:nvGraphicFramePr>
        <p:xfrm>
          <a:off x="2032000" y="2137919"/>
          <a:ext cx="8558594" cy="2494280"/>
        </p:xfrm>
        <a:graphic>
          <a:graphicData uri="http://schemas.openxmlformats.org/drawingml/2006/table">
            <a:tbl>
              <a:tblPr firstRow="1" bandRow="1">
                <a:tableStyleId>{9D7B26C5-4107-4FEC-AEDC-1716B250A1EF}</a:tableStyleId>
              </a:tblPr>
              <a:tblGrid>
                <a:gridCol w="2462594"/>
                <a:gridCol w="2032000"/>
                <a:gridCol w="2032000"/>
                <a:gridCol w="2032000"/>
              </a:tblGrid>
              <a:tr h="370840">
                <a:tc>
                  <a:txBody>
                    <a:bodyPr/>
                    <a:lstStyle/>
                    <a:p>
                      <a:r>
                        <a:rPr lang="en-GB" dirty="0" smtClean="0"/>
                        <a:t>Feature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Overall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Hard</a:t>
                      </a:r>
                      <a:r>
                        <a:rPr lang="en-GB" baseline="0" dirty="0" smtClean="0"/>
                        <a:t> image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Easy image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en-GB" dirty="0" smtClean="0"/>
                        <a:t>Centroid (mean)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t>93.6%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t>85%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t>96.6%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GB" dirty="0" smtClean="0"/>
                        <a:t>Median from centroid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86.7%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68.3%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94.3%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Standard</a:t>
                      </a:r>
                      <a:r>
                        <a:rPr lang="en-GB" baseline="0" dirty="0" smtClean="0"/>
                        <a:t> deviation (</a:t>
                      </a:r>
                      <a:r>
                        <a:rPr lang="en-GB" baseline="0" dirty="0" err="1" smtClean="0"/>
                        <a:t>std</a:t>
                      </a:r>
                      <a:r>
                        <a:rPr lang="en-GB" baseline="0" dirty="0" smtClean="0"/>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42.3%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95.9%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Centroid + </a:t>
                      </a:r>
                      <a:r>
                        <a:rPr lang="en-GB" dirty="0" err="1" smtClean="0"/>
                        <a:t>std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89.7 %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68.1%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95.9%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Median +</a:t>
                      </a:r>
                      <a:r>
                        <a:rPr lang="en-GB" baseline="0" dirty="0" smtClean="0"/>
                        <a:t> </a:t>
                      </a:r>
                      <a:r>
                        <a:rPr lang="en-GB" baseline="0" dirty="0" err="1" smtClean="0"/>
                        <a:t>std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85.4%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59.2%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94.7%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8359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8541682"/>
              </p:ext>
            </p:extLst>
          </p:nvPr>
        </p:nvGraphicFramePr>
        <p:xfrm>
          <a:off x="2032000" y="2137919"/>
          <a:ext cx="8558594" cy="2494280"/>
        </p:xfrm>
        <a:graphic>
          <a:graphicData uri="http://schemas.openxmlformats.org/drawingml/2006/table">
            <a:tbl>
              <a:tblPr firstRow="1" bandRow="1">
                <a:tableStyleId>{9D7B26C5-4107-4FEC-AEDC-1716B250A1EF}</a:tableStyleId>
              </a:tblPr>
              <a:tblGrid>
                <a:gridCol w="2462594"/>
                <a:gridCol w="2032000"/>
                <a:gridCol w="2032000"/>
                <a:gridCol w="2032000"/>
              </a:tblGrid>
              <a:tr h="370840">
                <a:tc>
                  <a:txBody>
                    <a:bodyPr/>
                    <a:lstStyle/>
                    <a:p>
                      <a:r>
                        <a:rPr lang="en-GB" dirty="0" smtClean="0"/>
                        <a:t>Feature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Overall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Hard</a:t>
                      </a:r>
                      <a:r>
                        <a:rPr lang="en-GB" baseline="0" dirty="0" smtClean="0"/>
                        <a:t> image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Easy image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en-GB" dirty="0" smtClean="0">
                          <a:solidFill>
                            <a:srgbClr val="FF0000"/>
                          </a:solidFill>
                        </a:rPr>
                        <a:t>Centroid (mean)</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t>93.6%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solidFill>
                            <a:srgbClr val="FF0000"/>
                          </a:solidFill>
                        </a:rPr>
                        <a:t>85%</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dirty="0" smtClean="0"/>
                        <a:t>96.6%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GB" dirty="0" smtClean="0">
                          <a:solidFill>
                            <a:srgbClr val="FF0000"/>
                          </a:solidFill>
                        </a:rPr>
                        <a:t>Median from centroid</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86.7%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solidFill>
                            <a:srgbClr val="FF0000"/>
                          </a:solidFill>
                        </a:rPr>
                        <a:t>68.3%</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94.3%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Standard</a:t>
                      </a:r>
                      <a:r>
                        <a:rPr lang="en-GB" baseline="0" dirty="0" smtClean="0"/>
                        <a:t> deviation (</a:t>
                      </a:r>
                      <a:r>
                        <a:rPr lang="en-GB" baseline="0" dirty="0" err="1" smtClean="0"/>
                        <a:t>std</a:t>
                      </a:r>
                      <a:r>
                        <a:rPr lang="en-GB" baseline="0" dirty="0" smtClean="0"/>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42.3%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95.9%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Centroid + </a:t>
                      </a:r>
                      <a:r>
                        <a:rPr lang="en-GB" dirty="0" err="1" smtClean="0"/>
                        <a:t>std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89.7 %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68.1%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dirty="0" smtClean="0"/>
                        <a:t>95.9%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GB" dirty="0" smtClean="0"/>
                        <a:t>Median +</a:t>
                      </a:r>
                      <a:r>
                        <a:rPr lang="en-GB" baseline="0" dirty="0" smtClean="0"/>
                        <a:t> </a:t>
                      </a:r>
                      <a:r>
                        <a:rPr lang="en-GB" baseline="0" dirty="0" err="1" smtClean="0"/>
                        <a:t>std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85.4%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59.2%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94.7%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itle 1"/>
          <p:cNvSpPr>
            <a:spLocks noGrp="1"/>
          </p:cNvSpPr>
          <p:nvPr>
            <p:ph type="title"/>
          </p:nvPr>
        </p:nvSpPr>
        <p:spPr>
          <a:xfrm>
            <a:off x="838200" y="365125"/>
            <a:ext cx="10515600" cy="1286693"/>
          </a:xfrm>
        </p:spPr>
        <p:txBody>
          <a:bodyPr>
            <a:normAutofit/>
          </a:bodyPr>
          <a:lstStyle/>
          <a:p>
            <a:pPr algn="ctr"/>
            <a:r>
              <a:rPr lang="en-GB" sz="4000" dirty="0" smtClean="0"/>
              <a:t>Hybrid method for targeting hard </a:t>
            </a:r>
            <a:r>
              <a:rPr lang="en-GB" sz="4000" dirty="0"/>
              <a:t>images</a:t>
            </a:r>
            <a:br>
              <a:rPr lang="en-GB" sz="4000" dirty="0"/>
            </a:br>
            <a:r>
              <a:rPr lang="en-GB" sz="3200" dirty="0"/>
              <a:t>feature selection</a:t>
            </a:r>
          </a:p>
        </p:txBody>
      </p:sp>
    </p:spTree>
    <p:extLst>
      <p:ext uri="{BB962C8B-B14F-4D97-AF65-F5344CB8AC3E}">
        <p14:creationId xmlns:p14="http://schemas.microsoft.com/office/powerpoint/2010/main" val="146131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Motivation for this work</a:t>
            </a:r>
            <a:endParaRPr lang="en-US" sz="4000" dirty="0"/>
          </a:p>
        </p:txBody>
      </p:sp>
    </p:spTree>
    <p:extLst>
      <p:ext uri="{BB962C8B-B14F-4D97-AF65-F5344CB8AC3E}">
        <p14:creationId xmlns:p14="http://schemas.microsoft.com/office/powerpoint/2010/main" val="407413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1948072" cy="1517262"/>
            <a:chOff x="118761" y="764379"/>
            <a:chExt cx="1948072" cy="1517262"/>
          </a:xfrm>
        </p:grpSpPr>
        <p:grpSp>
          <p:nvGrpSpPr>
            <p:cNvPr id="7" name="Group 6"/>
            <p:cNvGrpSpPr/>
            <p:nvPr/>
          </p:nvGrpSpPr>
          <p:grpSpPr>
            <a:xfrm>
              <a:off x="118761" y="764379"/>
              <a:ext cx="1948072" cy="1517262"/>
              <a:chOff x="245870" y="792101"/>
              <a:chExt cx="1948072" cy="1517262"/>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gr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76" name="TextBox 75"/>
          <p:cNvSpPr txBox="1"/>
          <p:nvPr/>
        </p:nvSpPr>
        <p:spPr>
          <a:xfrm>
            <a:off x="3636319" y="5724394"/>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sp>
        <p:nvSpPr>
          <p:cNvPr id="16"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855200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76563" y="1535773"/>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2874319" y="3334472"/>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2874319" y="3334472"/>
                <a:ext cx="1473614" cy="499952"/>
              </a:xfrm>
              <a:prstGeom prst="roundRect">
                <a:avLst/>
              </a:prstGeom>
              <a:blipFill rotWithShape="0">
                <a:blip r:embed="rId3"/>
                <a:stretch>
                  <a:fillRect l="-1240"/>
                </a:stretch>
              </a:blipFill>
              <a:ln w="6350"/>
            </p:spPr>
            <p:txBody>
              <a:bodyPr/>
              <a:lstStyle/>
              <a:p>
                <a:r>
                  <a:rPr lang="en-US">
                    <a:noFill/>
                  </a:rPr>
                  <a:t> </a:t>
                </a:r>
              </a:p>
            </p:txBody>
          </p:sp>
        </mc:Fallback>
      </mc:AlternateContent>
      <p:cxnSp>
        <p:nvCxnSpPr>
          <p:cNvPr id="24" name="Elbow Connector 23"/>
          <p:cNvCxnSpPr>
            <a:endCxn id="69" idx="1"/>
          </p:cNvCxnSpPr>
          <p:nvPr/>
        </p:nvCxnSpPr>
        <p:spPr>
          <a:xfrm>
            <a:off x="1904999" y="2629036"/>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862453" y="3286957"/>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70962" y="2671432"/>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1621480" y="1801724"/>
            <a:ext cx="1948072" cy="1251311"/>
            <a:chOff x="631673" y="1726309"/>
            <a:chExt cx="1641926" cy="1214651"/>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3797655" y="2439149"/>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4" name="Group 3"/>
          <p:cNvGrpSpPr/>
          <p:nvPr/>
        </p:nvGrpSpPr>
        <p:grpSpPr>
          <a:xfrm>
            <a:off x="2889210" y="3507108"/>
            <a:ext cx="2092868" cy="1780984"/>
            <a:chOff x="2889210" y="3507108"/>
            <a:chExt cx="2092868" cy="1780984"/>
          </a:xfrm>
        </p:grpSpPr>
        <p:sp>
          <p:nvSpPr>
            <p:cNvPr id="61" name="Flowchart: Data 15"/>
            <p:cNvSpPr/>
            <p:nvPr/>
          </p:nvSpPr>
          <p:spPr>
            <a:xfrm flipV="1">
              <a:off x="2889210" y="3507108"/>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4051767" y="4715801"/>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843107" y="4475611"/>
              <a:ext cx="983478"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3553154" y="4003677"/>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4251493" y="4706072"/>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grpSp>
        <p:nvGrpSpPr>
          <p:cNvPr id="3" name="Group 2"/>
          <p:cNvGrpSpPr/>
          <p:nvPr/>
        </p:nvGrpSpPr>
        <p:grpSpPr>
          <a:xfrm>
            <a:off x="1747179" y="3516190"/>
            <a:ext cx="2176439" cy="1719695"/>
            <a:chOff x="1747179" y="3516190"/>
            <a:chExt cx="2176439" cy="1719695"/>
          </a:xfrm>
        </p:grpSpPr>
        <p:sp>
          <p:nvSpPr>
            <p:cNvPr id="69" name="Flowchart: Data 13"/>
            <p:cNvSpPr/>
            <p:nvPr/>
          </p:nvSpPr>
          <p:spPr>
            <a:xfrm>
              <a:off x="1975780" y="3516190"/>
              <a:ext cx="1947838" cy="17196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1747179" y="4471549"/>
              <a:ext cx="1009478"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2190583" y="4004766"/>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33" name="Rectangle 32"/>
            <p:cNvSpPr/>
            <p:nvPr/>
          </p:nvSpPr>
          <p:spPr>
            <a:xfrm>
              <a:off x="2079996"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1897693" y="469514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2251822"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2432883"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2614314" y="4687330"/>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cxnSp>
        <p:nvCxnSpPr>
          <p:cNvPr id="39" name="Straight Arrow Connector 38"/>
          <p:cNvCxnSpPr/>
          <p:nvPr/>
        </p:nvCxnSpPr>
        <p:spPr>
          <a:xfrm>
            <a:off x="3002139" y="2067118"/>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672137" y="1592549"/>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36319" y="5724394"/>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642717" y="2261726"/>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50628" y="1804261"/>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71" name="Picture 3" descr="D:\Roshanak\DATA\original dataset\ColorCheckerDatabase_tifsRGB\srgb8bit\IMG_0352.t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1038" y="4869926"/>
            <a:ext cx="1083700" cy="78079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descr="D:\Roshanak\DATA\original dataset\ColorCheckerDatabase_tifsRGB\srgb8bit\IMG_0283.t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4192" y="4873369"/>
            <a:ext cx="1077247" cy="777353"/>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2077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anim calcmode="lin" valueType="num">
                                      <p:cBhvr>
                                        <p:cTn id="15" dur="500" fill="hold"/>
                                        <p:tgtEl>
                                          <p:spTgt spid="71"/>
                                        </p:tgtEl>
                                        <p:attrNameLst>
                                          <p:attrName>ppt_x</p:attrName>
                                        </p:attrNameLst>
                                      </p:cBhvr>
                                      <p:tavLst>
                                        <p:tav tm="0">
                                          <p:val>
                                            <p:strVal val="#ppt_x"/>
                                          </p:val>
                                        </p:tav>
                                        <p:tav tm="100000">
                                          <p:val>
                                            <p:strVal val="#ppt_x"/>
                                          </p:val>
                                        </p:tav>
                                      </p:tavLst>
                                    </p:anim>
                                    <p:anim calcmode="lin" valueType="num">
                                      <p:cBhvr>
                                        <p:cTn id="1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anim calcmode="lin" valueType="num">
                                      <p:cBhvr>
                                        <p:cTn id="29" dur="500" fill="hold"/>
                                        <p:tgtEl>
                                          <p:spTgt spid="68"/>
                                        </p:tgtEl>
                                        <p:attrNameLst>
                                          <p:attrName>ppt_x</p:attrName>
                                        </p:attrNameLst>
                                      </p:cBhvr>
                                      <p:tavLst>
                                        <p:tav tm="0">
                                          <p:val>
                                            <p:strVal val="#ppt_x"/>
                                          </p:val>
                                        </p:tav>
                                        <p:tav tm="100000">
                                          <p:val>
                                            <p:strVal val="#ppt_x"/>
                                          </p:val>
                                        </p:tav>
                                      </p:tavLst>
                                    </p:anim>
                                    <p:anim calcmode="lin" valueType="num">
                                      <p:cBhvr>
                                        <p:cTn id="30"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76563" y="1535773"/>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2874319" y="3334472"/>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2874319" y="3334472"/>
                <a:ext cx="1473614" cy="499952"/>
              </a:xfrm>
              <a:prstGeom prst="roundRect">
                <a:avLst/>
              </a:prstGeom>
              <a:blipFill rotWithShape="0">
                <a:blip r:embed="rId3"/>
                <a:stretch>
                  <a:fillRect l="-1240"/>
                </a:stretch>
              </a:blipFill>
              <a:ln w="6350"/>
            </p:spPr>
            <p:txBody>
              <a:bodyPr/>
              <a:lstStyle/>
              <a:p>
                <a:r>
                  <a:rPr lang="en-US">
                    <a:noFill/>
                  </a:rPr>
                  <a:t> </a:t>
                </a:r>
              </a:p>
            </p:txBody>
          </p:sp>
        </mc:Fallback>
      </mc:AlternateContent>
      <p:sp>
        <p:nvSpPr>
          <p:cNvPr id="15" name="Rounded Rectangle 14"/>
          <p:cNvSpPr/>
          <p:nvPr/>
        </p:nvSpPr>
        <p:spPr>
          <a:xfrm>
            <a:off x="5669892" y="1688622"/>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1904999" y="2629036"/>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862453" y="3286957"/>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70962" y="2671432"/>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1747180" y="3507108"/>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1621480" y="1801724"/>
            <a:ext cx="1948072" cy="1251311"/>
            <a:chOff x="631673" y="1726309"/>
            <a:chExt cx="1641926" cy="1214651"/>
          </a:xfrm>
        </p:grpSpPr>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3797655" y="2439149"/>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2079996"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4251493" y="4706072"/>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1897693" y="469514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2251822"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2432883"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2614314" y="4687330"/>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3002139" y="2067118"/>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5386401" y="2008807"/>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672137" y="1592549"/>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36319" y="5724394"/>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642717" y="2261726"/>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50628" y="1804261"/>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9"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2734393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4840279" y="2371595"/>
            <a:ext cx="2606040" cy="1676400"/>
          </a:xfrm>
          <a:prstGeom prst="rect">
            <a:avLst/>
          </a:prstGeom>
        </p:spPr>
      </p:pic>
      <p:sp>
        <p:nvSpPr>
          <p:cNvPr id="13" name="TextBox 12"/>
          <p:cNvSpPr txBox="1"/>
          <p:nvPr/>
        </p:nvSpPr>
        <p:spPr>
          <a:xfrm>
            <a:off x="1776563" y="1535773"/>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2874319" y="3334472"/>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2874319" y="3334472"/>
                <a:ext cx="1473614" cy="499952"/>
              </a:xfrm>
              <a:prstGeom prst="roundRect">
                <a:avLst/>
              </a:prstGeom>
              <a:blipFill rotWithShape="0">
                <a:blip r:embed="rId4"/>
                <a:stretch>
                  <a:fillRect l="-1240"/>
                </a:stretch>
              </a:blipFill>
              <a:ln w="6350"/>
            </p:spPr>
            <p:txBody>
              <a:bodyPr/>
              <a:lstStyle/>
              <a:p>
                <a:r>
                  <a:rPr lang="en-US">
                    <a:noFill/>
                  </a:rPr>
                  <a:t> </a:t>
                </a:r>
              </a:p>
            </p:txBody>
          </p:sp>
        </mc:Fallback>
      </mc:AlternateContent>
      <p:sp>
        <p:nvSpPr>
          <p:cNvPr id="15" name="Rounded Rectangle 14"/>
          <p:cNvSpPr/>
          <p:nvPr/>
        </p:nvSpPr>
        <p:spPr>
          <a:xfrm>
            <a:off x="5669892" y="1688622"/>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1904999" y="2629036"/>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862453" y="3286957"/>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70962" y="2671432"/>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1747180" y="3507108"/>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1621480" y="1801724"/>
            <a:ext cx="1948072" cy="1251311"/>
            <a:chOff x="631673" y="1726309"/>
            <a:chExt cx="1641926" cy="1214651"/>
          </a:xfrm>
        </p:grpSpPr>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3797655" y="2439149"/>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2079996"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4251493" y="4706072"/>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1897693" y="469514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2251822"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2432883"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2614314" y="4687330"/>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3002139" y="2067118"/>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5386401" y="2008807"/>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4322119" y="3190744"/>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3672137" y="1592549"/>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H="1">
            <a:off x="6752965" y="2311940"/>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36319" y="5724394"/>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642717" y="2261726"/>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50628" y="1804261"/>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4347933" y="3279690"/>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309629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4840279" y="2371595"/>
            <a:ext cx="2606040" cy="1676400"/>
          </a:xfrm>
          <a:prstGeom prst="rect">
            <a:avLst/>
          </a:prstGeom>
        </p:spPr>
      </p:pic>
      <p:sp>
        <p:nvSpPr>
          <p:cNvPr id="13" name="TextBox 12"/>
          <p:cNvSpPr txBox="1"/>
          <p:nvPr/>
        </p:nvSpPr>
        <p:spPr>
          <a:xfrm>
            <a:off x="1776563" y="1535773"/>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2874319" y="3334472"/>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2874319" y="3334472"/>
                <a:ext cx="1473614" cy="499952"/>
              </a:xfrm>
              <a:prstGeom prst="roundRect">
                <a:avLst/>
              </a:prstGeom>
              <a:blipFill rotWithShape="0">
                <a:blip r:embed="rId4"/>
                <a:stretch>
                  <a:fillRect l="-1240"/>
                </a:stretch>
              </a:blipFill>
              <a:ln w="6350"/>
            </p:spPr>
            <p:txBody>
              <a:bodyPr/>
              <a:lstStyle/>
              <a:p>
                <a:r>
                  <a:rPr lang="en-US">
                    <a:noFill/>
                  </a:rPr>
                  <a:t> </a:t>
                </a:r>
              </a:p>
            </p:txBody>
          </p:sp>
        </mc:Fallback>
      </mc:AlternateContent>
      <p:sp>
        <p:nvSpPr>
          <p:cNvPr id="15" name="Rounded Rectangle 14"/>
          <p:cNvSpPr/>
          <p:nvPr/>
        </p:nvSpPr>
        <p:spPr>
          <a:xfrm>
            <a:off x="5669892" y="1688622"/>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5462750" y="4514620"/>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1904999" y="2629036"/>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862453" y="3286957"/>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70962" y="2671432"/>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1747180" y="3507108"/>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1621480" y="1801724"/>
            <a:ext cx="1948072" cy="1251311"/>
            <a:chOff x="631673" y="1726309"/>
            <a:chExt cx="1641926" cy="1214651"/>
          </a:xfrm>
        </p:grpSpPr>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3797655" y="2439149"/>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2079996"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4251493" y="4706072"/>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1897693" y="469514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2251822"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2432883" y="4695149"/>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2614314" y="4687330"/>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3002139" y="2067118"/>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5386401" y="2008807"/>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4322119" y="3190744"/>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3672137" y="1592549"/>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H="1">
            <a:off x="6752965" y="2311940"/>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5988481" y="4003677"/>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636319" y="5724394"/>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642717" y="2261726"/>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50628" y="1804261"/>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4347933" y="3279690"/>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126676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214649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1675358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29" name="Rounded Rectangle 28"/>
              <p:cNvSpPr/>
              <p:nvPr/>
            </p:nvSpPr>
            <p:spPr>
              <a:xfrm>
                <a:off x="6443544" y="2193625"/>
                <a:ext cx="1604936" cy="4416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Feature extraction (the centroids)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9" idx="0"/>
              </p:cNvCxnSpPr>
              <p:nvPr/>
            </p:nvCxnSpPr>
            <p:spPr>
              <a:xfrm>
                <a:off x="7246012" y="1966701"/>
                <a:ext cx="0" cy="226924"/>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583570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462167" y="2878585"/>
                <a:ext cx="1567690" cy="3495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Classification model</a:t>
                </a:r>
                <a:endParaRPr lang="en-SG" sz="1200"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29" name="Rounded Rectangle 28"/>
              <p:cNvSpPr/>
              <p:nvPr/>
            </p:nvSpPr>
            <p:spPr>
              <a:xfrm>
                <a:off x="6443544" y="2193625"/>
                <a:ext cx="1604936" cy="4416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Feature extraction (the centroids)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9" idx="0"/>
              </p:cNvCxnSpPr>
              <p:nvPr/>
            </p:nvCxnSpPr>
            <p:spPr>
              <a:xfrm>
                <a:off x="7246012" y="1966701"/>
                <a:ext cx="0" cy="226924"/>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17" idx="0"/>
              </p:cNvCxnSpPr>
              <p:nvPr/>
            </p:nvCxnSpPr>
            <p:spPr>
              <a:xfrm>
                <a:off x="7246012" y="2635294"/>
                <a:ext cx="0" cy="243291"/>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8" name="Elbow Connector 47"/>
              <p:cNvCxnSpPr>
                <a:stCxn id="16" idx="3"/>
              </p:cNvCxnSpPr>
              <p:nvPr/>
            </p:nvCxnSpPr>
            <p:spPr>
              <a:xfrm flipV="1">
                <a:off x="5138601" y="3075722"/>
                <a:ext cx="1323566" cy="917147"/>
              </a:xfrm>
              <a:prstGeom prst="bentConnector3">
                <a:avLst>
                  <a:gd name="adj1" fmla="val 2590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2195251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462167" y="2878585"/>
                <a:ext cx="1567690" cy="3495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Classification model</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078184" y="3223657"/>
                <a:ext cx="669791"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622692" y="3242973"/>
                <a:ext cx="623320"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29" name="Rounded Rectangle 28"/>
              <p:cNvSpPr/>
              <p:nvPr/>
            </p:nvSpPr>
            <p:spPr>
              <a:xfrm>
                <a:off x="6443544" y="2193625"/>
                <a:ext cx="1604936" cy="4416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Feature extraction (the centroids)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Bent-Up Arrow 160"/>
              <p:cNvSpPr/>
              <p:nvPr/>
            </p:nvSpPr>
            <p:spPr>
              <a:xfrm rot="10800000">
                <a:off x="6443542" y="3228122"/>
                <a:ext cx="320985"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Bent-Up Arrow 160"/>
              <p:cNvSpPr/>
              <p:nvPr/>
            </p:nvSpPr>
            <p:spPr>
              <a:xfrm rot="10800000" flipH="1">
                <a:off x="7753637" y="3228122"/>
                <a:ext cx="374472"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9" idx="0"/>
              </p:cNvCxnSpPr>
              <p:nvPr/>
            </p:nvCxnSpPr>
            <p:spPr>
              <a:xfrm>
                <a:off x="7246012" y="1966701"/>
                <a:ext cx="0" cy="226924"/>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17" idx="0"/>
              </p:cNvCxnSpPr>
              <p:nvPr/>
            </p:nvCxnSpPr>
            <p:spPr>
              <a:xfrm>
                <a:off x="7246012" y="2635294"/>
                <a:ext cx="0" cy="243291"/>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8" name="Elbow Connector 47"/>
              <p:cNvCxnSpPr>
                <a:stCxn id="16" idx="3"/>
              </p:cNvCxnSpPr>
              <p:nvPr/>
            </p:nvCxnSpPr>
            <p:spPr>
              <a:xfrm flipV="1">
                <a:off x="5138601" y="3075722"/>
                <a:ext cx="1323566" cy="917147"/>
              </a:xfrm>
              <a:prstGeom prst="bentConnector3">
                <a:avLst>
                  <a:gd name="adj1" fmla="val 2590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76174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Motivation for this work</a:t>
            </a:r>
            <a:endParaRPr lang="en-US" sz="4000" dirty="0"/>
          </a:p>
        </p:txBody>
      </p:sp>
      <p:sp>
        <p:nvSpPr>
          <p:cNvPr id="3" name="Content Placeholder 2"/>
          <p:cNvSpPr>
            <a:spLocks noGrp="1"/>
          </p:cNvSpPr>
          <p:nvPr>
            <p:ph idx="1"/>
          </p:nvPr>
        </p:nvSpPr>
        <p:spPr>
          <a:xfrm>
            <a:off x="733425" y="1500876"/>
            <a:ext cx="10515600" cy="339657"/>
          </a:xfrm>
        </p:spPr>
        <p:txBody>
          <a:bodyPr>
            <a:noAutofit/>
          </a:bodyPr>
          <a:lstStyle/>
          <a:p>
            <a:pPr marL="0" indent="0" algn="ctr">
              <a:buNone/>
            </a:pPr>
            <a:r>
              <a:rPr lang="en-US" dirty="0" smtClean="0"/>
              <a:t>White balance algorithms</a:t>
            </a:r>
          </a:p>
          <a:p>
            <a:endParaRPr lang="en-US" dirty="0"/>
          </a:p>
          <a:p>
            <a:endParaRPr lang="en-US" dirty="0" smtClean="0"/>
          </a:p>
        </p:txBody>
      </p:sp>
      <p:sp>
        <p:nvSpPr>
          <p:cNvPr id="5" name="Rectangle 4"/>
          <p:cNvSpPr/>
          <p:nvPr/>
        </p:nvSpPr>
        <p:spPr>
          <a:xfrm>
            <a:off x="733425" y="2346135"/>
            <a:ext cx="10858807" cy="109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865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31445" cy="4557953"/>
            <a:chOff x="118761" y="764379"/>
            <a:chExt cx="8931445"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31445" cy="4264821"/>
              <a:chOff x="245870" y="792101"/>
              <a:chExt cx="8931445"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462167" y="2878585"/>
                <a:ext cx="1567690" cy="3495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Classification model</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078184" y="3223657"/>
                <a:ext cx="669791"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622692" y="3242973"/>
                <a:ext cx="623320"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5678845" y="3685323"/>
                <a:ext cx="2068264" cy="12729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Simple on-board camera algorithms </a:t>
                </a:r>
                <a:r>
                  <a:rPr lang="en-US" sz="1200" dirty="0" smtClean="0">
                    <a:solidFill>
                      <a:schemeClr val="tx1"/>
                    </a:solidFill>
                    <a:latin typeface="Times New Roman" panose="02020603050405020304" pitchFamily="18" charset="0"/>
                    <a:cs typeface="Times New Roman" panose="02020603050405020304" pitchFamily="18" charset="0"/>
                  </a:rPr>
                  <a:t>can white-balance this image. </a:t>
                </a:r>
                <a:r>
                  <a:rPr lang="en-US" sz="1200" b="1" dirty="0" smtClean="0">
                    <a:solidFill>
                      <a:schemeClr val="tx1"/>
                    </a:solidFill>
                    <a:latin typeface="Times New Roman" panose="02020603050405020304" pitchFamily="18" charset="0"/>
                    <a:cs typeface="Times New Roman" panose="02020603050405020304" pitchFamily="18" charset="0"/>
                  </a:rPr>
                  <a:t>Just simply average the estimations or apply a correction matrix.</a:t>
                </a:r>
                <a:endParaRPr lang="en-SG" sz="1200" b="1"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29" name="Rounded Rectangle 28"/>
              <p:cNvSpPr/>
              <p:nvPr/>
            </p:nvSpPr>
            <p:spPr>
              <a:xfrm>
                <a:off x="6443544" y="2193625"/>
                <a:ext cx="1604936" cy="4416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Feature extraction (the centroids)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Bent-Up Arrow 160"/>
              <p:cNvSpPr/>
              <p:nvPr/>
            </p:nvSpPr>
            <p:spPr>
              <a:xfrm rot="10800000">
                <a:off x="6443542" y="3228122"/>
                <a:ext cx="320985"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Bent-Up Arrow 160"/>
              <p:cNvSpPr/>
              <p:nvPr/>
            </p:nvSpPr>
            <p:spPr>
              <a:xfrm rot="10800000" flipH="1">
                <a:off x="7753637" y="3228122"/>
                <a:ext cx="374472"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9" idx="0"/>
              </p:cNvCxnSpPr>
              <p:nvPr/>
            </p:nvCxnSpPr>
            <p:spPr>
              <a:xfrm>
                <a:off x="7246012" y="1966701"/>
                <a:ext cx="0" cy="226924"/>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17" idx="0"/>
              </p:cNvCxnSpPr>
              <p:nvPr/>
            </p:nvCxnSpPr>
            <p:spPr>
              <a:xfrm>
                <a:off x="7246012" y="2635294"/>
                <a:ext cx="0" cy="243291"/>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8" name="Elbow Connector 47"/>
              <p:cNvCxnSpPr>
                <a:stCxn id="16" idx="3"/>
              </p:cNvCxnSpPr>
              <p:nvPr/>
            </p:nvCxnSpPr>
            <p:spPr>
              <a:xfrm flipV="1">
                <a:off x="5138601" y="3075722"/>
                <a:ext cx="1323566" cy="917147"/>
              </a:xfrm>
              <a:prstGeom prst="bentConnector3">
                <a:avLst>
                  <a:gd name="adj1" fmla="val 2590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893968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21480" y="1535773"/>
            <a:ext cx="8949039" cy="4557953"/>
            <a:chOff x="118761" y="764379"/>
            <a:chExt cx="8949039" cy="4557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683" t="14539" r="1070" b="3298"/>
            <a:stretch/>
          </p:blipFill>
          <p:spPr>
            <a:xfrm>
              <a:off x="3337560" y="1600201"/>
              <a:ext cx="2606040" cy="1676400"/>
            </a:xfrm>
            <a:prstGeom prst="rect">
              <a:avLst/>
            </a:prstGeom>
          </p:spPr>
        </p:pic>
        <p:grpSp>
          <p:nvGrpSpPr>
            <p:cNvPr id="7" name="Group 6"/>
            <p:cNvGrpSpPr/>
            <p:nvPr/>
          </p:nvGrpSpPr>
          <p:grpSpPr>
            <a:xfrm>
              <a:off x="118761" y="764379"/>
              <a:ext cx="8949039" cy="4264821"/>
              <a:chOff x="245870" y="792101"/>
              <a:chExt cx="8949039" cy="4264821"/>
            </a:xfrm>
          </p:grpSpPr>
          <p:sp>
            <p:nvSpPr>
              <p:cNvPr id="13" name="TextBox 12"/>
              <p:cNvSpPr txBox="1"/>
              <p:nvPr/>
            </p:nvSpPr>
            <p:spPr>
              <a:xfrm>
                <a:off x="400953" y="792101"/>
                <a:ext cx="1694677"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Training images</a:t>
                </a:r>
                <a:endParaRPr lang="en-SG" sz="1200" b="1" dirty="0">
                  <a:solidFill>
                    <a:schemeClr val="dk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ounded Rectangle 13"/>
                  <p:cNvSpPr/>
                  <p:nvPr/>
                </p:nvSpPr>
                <p:spPr>
                  <a:xfrm>
                    <a:off x="1498709" y="2590800"/>
                    <a:ext cx="1473614" cy="4999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smtClean="0">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𝟏</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𝟐</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𝟑</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𝟒</m:t>
                              </m:r>
                            </m:sub>
                          </m:sSub>
                          <m:r>
                            <a:rPr lang="en-GB" sz="1400" b="1" i="1" smtClean="0">
                              <a:solidFill>
                                <a:schemeClr val="tx1"/>
                              </a:solidFill>
                              <a:latin typeface="Cambria Math" panose="02040503050406030204" pitchFamily="18" charset="0"/>
                              <a:cs typeface="Times New Roman" panose="02020603050405020304" pitchFamily="18" charset="0"/>
                            </a:rPr>
                            <m:t>,</m:t>
                          </m:r>
                          <m:sSub>
                            <m:sSubPr>
                              <m:ctrlPr>
                                <a:rPr lang="en-GB" sz="1400" b="1" i="1">
                                  <a:solidFill>
                                    <a:schemeClr val="tx1"/>
                                  </a:solidFill>
                                  <a:latin typeface="Cambria Math" panose="02040503050406030204" pitchFamily="18" charset="0"/>
                                  <a:cs typeface="Times New Roman" panose="02020603050405020304" pitchFamily="18" charset="0"/>
                                </a:rPr>
                              </m:ctrlPr>
                            </m:sSubPr>
                            <m:e>
                              <m:r>
                                <a:rPr lang="el-GR" sz="1400" b="1" i="1">
                                  <a:solidFill>
                                    <a:schemeClr val="tx1"/>
                                  </a:solidFill>
                                  <a:latin typeface="Cambria Math" panose="02040503050406030204" pitchFamily="18" charset="0"/>
                                  <a:cs typeface="Times New Roman" panose="02020603050405020304" pitchFamily="18" charset="0"/>
                                </a:rPr>
                                <m:t>𝜺</m:t>
                              </m:r>
                            </m:e>
                            <m:sub>
                              <m:r>
                                <a:rPr lang="en-GB" sz="1400" b="1" i="1" smtClean="0">
                                  <a:solidFill>
                                    <a:schemeClr val="tx1"/>
                                  </a:solidFill>
                                  <a:latin typeface="Cambria Math" panose="02040503050406030204" pitchFamily="18" charset="0"/>
                                  <a:cs typeface="Times New Roman" panose="02020603050405020304" pitchFamily="18" charset="0"/>
                                </a:rPr>
                                <m:t>𝟓</m:t>
                              </m:r>
                            </m:sub>
                          </m:sSub>
                          <m:r>
                            <a:rPr lang="en-GB" sz="1400" b="1" i="1" smtClean="0">
                              <a:solidFill>
                                <a:schemeClr val="tx1"/>
                              </a:solidFill>
                              <a:latin typeface="Cambria Math" panose="02040503050406030204" pitchFamily="18" charset="0"/>
                              <a:cs typeface="Times New Roman" panose="02020603050405020304" pitchFamily="18" charset="0"/>
                            </a:rPr>
                            <m:t>}</m:t>
                          </m:r>
                        </m:oMath>
                      </m:oMathPara>
                    </a14:m>
                    <a:endParaRPr lang="en-SG"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Rounded Rectangle 18"/>
                  <p:cNvSpPr>
                    <a:spLocks noRot="1" noChangeAspect="1" noMove="1" noResize="1" noEditPoints="1" noAdjustHandles="1" noChangeArrowheads="1" noChangeShapeType="1" noTextEdit="1"/>
                  </p:cNvSpPr>
                  <p:nvPr/>
                </p:nvSpPr>
                <p:spPr>
                  <a:xfrm>
                    <a:off x="1498709" y="2590800"/>
                    <a:ext cx="1473614" cy="499952"/>
                  </a:xfrm>
                  <a:prstGeom prst="roundRect">
                    <a:avLst/>
                  </a:prstGeom>
                  <a:blipFill rotWithShape="0">
                    <a:blip r:embed="rId4"/>
                    <a:stretch>
                      <a:fillRect l="-823"/>
                    </a:stretch>
                  </a:blipFill>
                  <a:ln w="6350"/>
                </p:spPr>
                <p:txBody>
                  <a:bodyPr/>
                  <a:lstStyle/>
                  <a:p>
                    <a:r>
                      <a:rPr lang="en-US">
                        <a:noFill/>
                      </a:rPr>
                      <a:t> </a:t>
                    </a:r>
                  </a:p>
                </p:txBody>
              </p:sp>
            </mc:Fallback>
          </mc:AlternateContent>
          <p:sp>
            <p:nvSpPr>
              <p:cNvPr id="15" name="Rounded Rectangle 14"/>
              <p:cNvSpPr/>
              <p:nvPr/>
            </p:nvSpPr>
            <p:spPr>
              <a:xfrm>
                <a:off x="4294282" y="944950"/>
                <a:ext cx="1661408" cy="6403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Feature extraction</a:t>
                </a:r>
              </a:p>
              <a:p>
                <a:pPr algn="ctr"/>
                <a:r>
                  <a:rPr lang="en-GB" sz="1200" dirty="0" smtClean="0">
                    <a:latin typeface="Times New Roman" panose="02020603050405020304" pitchFamily="18" charset="0"/>
                    <a:cs typeface="Times New Roman" panose="02020603050405020304" pitchFamily="18" charset="0"/>
                  </a:rPr>
                  <a:t>(mean </a:t>
                </a:r>
                <a:r>
                  <a:rPr lang="en-GB" sz="1200" dirty="0">
                    <a:latin typeface="Times New Roman" panose="02020603050405020304" pitchFamily="18" charset="0"/>
                    <a:cs typeface="Times New Roman" panose="02020603050405020304" pitchFamily="18" charset="0"/>
                  </a:rPr>
                  <a:t>of </a:t>
                </a:r>
                <a:r>
                  <a:rPr lang="en-GB" sz="1200" dirty="0" smtClean="0">
                    <a:latin typeface="Times New Roman" panose="02020603050405020304" pitchFamily="18" charset="0"/>
                    <a:cs typeface="Times New Roman" panose="02020603050405020304" pitchFamily="18" charset="0"/>
                  </a:rPr>
                  <a:t>5 estimated illuminants)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087140" y="3770948"/>
                <a:ext cx="1051461" cy="44384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Learn SVM classifier</a:t>
                </a:r>
                <a:endParaRPr lang="en-SG" sz="12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462167" y="2878585"/>
                <a:ext cx="1567690" cy="3495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Classification model</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078184" y="3223657"/>
                <a:ext cx="669791"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7804793" y="3685322"/>
                <a:ext cx="1390116" cy="12352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A learning-based method (e.g. exemplar-based) is required. </a:t>
                </a:r>
                <a:r>
                  <a:rPr lang="en-US" sz="1200" b="1" dirty="0" smtClean="0">
                    <a:solidFill>
                      <a:schemeClr val="tx1"/>
                    </a:solidFill>
                    <a:latin typeface="Times New Roman" panose="02020603050405020304" pitchFamily="18" charset="0"/>
                    <a:cs typeface="Times New Roman" panose="02020603050405020304" pitchFamily="18" charset="0"/>
                  </a:rPr>
                  <a:t>Possibly as an off-line solution.</a:t>
                </a:r>
                <a:endParaRPr lang="en-SG" sz="12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622692" y="3242973"/>
                <a:ext cx="623320"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5678845" y="3685323"/>
                <a:ext cx="2068264" cy="12729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Simple on-board camera algorithms </a:t>
                </a:r>
                <a:r>
                  <a:rPr lang="en-US" sz="1200" dirty="0" smtClean="0">
                    <a:solidFill>
                      <a:schemeClr val="tx1"/>
                    </a:solidFill>
                    <a:latin typeface="Times New Roman" panose="02020603050405020304" pitchFamily="18" charset="0"/>
                    <a:cs typeface="Times New Roman" panose="02020603050405020304" pitchFamily="18" charset="0"/>
                  </a:rPr>
                  <a:t>can white-balance this image. </a:t>
                </a:r>
                <a:r>
                  <a:rPr lang="en-US" sz="1200" b="1" dirty="0" smtClean="0">
                    <a:solidFill>
                      <a:schemeClr val="tx1"/>
                    </a:solidFill>
                    <a:latin typeface="Times New Roman" panose="02020603050405020304" pitchFamily="18" charset="0"/>
                    <a:cs typeface="Times New Roman" panose="02020603050405020304" pitchFamily="18" charset="0"/>
                  </a:rPr>
                  <a:t>Just simply average the estimations or apply a correction matrix.</a:t>
                </a:r>
                <a:endParaRPr lang="en-SG" sz="1200" b="1" dirty="0">
                  <a:solidFill>
                    <a:schemeClr val="tx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004" y="851057"/>
                <a:ext cx="1141693" cy="761564"/>
              </a:xfrm>
              <a:prstGeom prst="rect">
                <a:avLst/>
              </a:prstGeom>
            </p:spPr>
          </p:pic>
          <p:sp>
            <p:nvSpPr>
              <p:cNvPr id="23" name="TextBox 22"/>
              <p:cNvSpPr txBox="1"/>
              <p:nvPr/>
            </p:nvSpPr>
            <p:spPr>
              <a:xfrm>
                <a:off x="8072415" y="1582328"/>
                <a:ext cx="1104900" cy="276999"/>
              </a:xfrm>
              <a:prstGeom prst="rect">
                <a:avLst/>
              </a:prstGeom>
              <a:noFill/>
            </p:spPr>
            <p:txBody>
              <a:bodyPr wrap="square" rtlCol="0">
                <a:spAutoFit/>
              </a:bodyPr>
              <a:lstStyle/>
              <a:p>
                <a:r>
                  <a:rPr lang="en-US" sz="1200" b="1" dirty="0">
                    <a:solidFill>
                      <a:schemeClr val="dk1"/>
                    </a:solidFill>
                    <a:latin typeface="Times New Roman" panose="02020603050405020304" pitchFamily="18" charset="0"/>
                    <a:cs typeface="Times New Roman" panose="02020603050405020304" pitchFamily="18" charset="0"/>
                  </a:rPr>
                  <a:t>Test image</a:t>
                </a:r>
                <a:endParaRPr lang="en-SG" sz="1200" b="1" dirty="0">
                  <a:solidFill>
                    <a:schemeClr val="dk1"/>
                  </a:solidFill>
                  <a:latin typeface="Times New Roman" panose="02020603050405020304" pitchFamily="18" charset="0"/>
                  <a:cs typeface="Times New Roman" panose="02020603050405020304" pitchFamily="18" charset="0"/>
                </a:endParaRPr>
              </a:p>
            </p:txBody>
          </p:sp>
          <p:cxnSp>
            <p:nvCxnSpPr>
              <p:cNvPr id="24" name="Elbow Connector 23"/>
              <p:cNvCxnSpPr>
                <a:endCxn id="69" idx="1"/>
              </p:cNvCxnSpPr>
              <p:nvPr/>
            </p:nvCxnSpPr>
            <p:spPr>
              <a:xfrm>
                <a:off x="529389" y="1885364"/>
                <a:ext cx="984666" cy="887154"/>
              </a:xfrm>
              <a:prstGeom prst="bentConnector3">
                <a:avLst>
                  <a:gd name="adj1" fmla="val 38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86843" y="2543285"/>
                <a:ext cx="1439269" cy="47750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Ground-truth illuminants</a:t>
                </a:r>
                <a:endParaRPr lang="en-SG" sz="1200"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595352" y="1927760"/>
                <a:ext cx="89974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Calculate errors </a:t>
                </a:r>
                <a:endParaRPr lang="en-GB" sz="12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71570" y="2763436"/>
                <a:ext cx="3272241" cy="2169660"/>
                <a:chOff x="915370" y="2751982"/>
                <a:chExt cx="3272241" cy="2169660"/>
              </a:xfrm>
            </p:grpSpPr>
            <p:grpSp>
              <p:nvGrpSpPr>
                <p:cNvPr id="60" name="Group 59"/>
                <p:cNvGrpSpPr/>
                <p:nvPr/>
              </p:nvGrpSpPr>
              <p:grpSpPr>
                <a:xfrm>
                  <a:off x="915370" y="2761064"/>
                  <a:ext cx="2176438" cy="2134532"/>
                  <a:chOff x="783066" y="2677941"/>
                  <a:chExt cx="2603332" cy="2129192"/>
                </a:xfrm>
              </p:grpSpPr>
              <p:sp>
                <p:nvSpPr>
                  <p:cNvPr id="69" name="Flowchart: Data 13"/>
                  <p:cNvSpPr/>
                  <p:nvPr/>
                </p:nvSpPr>
                <p:spPr>
                  <a:xfrm>
                    <a:off x="1056504" y="2677941"/>
                    <a:ext cx="2329894" cy="17153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9353"/>
                      <a:gd name="connsiteY0" fmla="*/ 10000 h 10000"/>
                      <a:gd name="connsiteX1" fmla="*/ 11353 w 19353"/>
                      <a:gd name="connsiteY1" fmla="*/ 0 h 10000"/>
                      <a:gd name="connsiteX2" fmla="*/ 19353 w 19353"/>
                      <a:gd name="connsiteY2" fmla="*/ 0 h 10000"/>
                      <a:gd name="connsiteX3" fmla="*/ 17353 w 19353"/>
                      <a:gd name="connsiteY3" fmla="*/ 10000 h 10000"/>
                      <a:gd name="connsiteX4" fmla="*/ 0 w 19353"/>
                      <a:gd name="connsiteY4" fmla="*/ 10000 h 10000"/>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122"/>
                      <a:gd name="connsiteX1" fmla="*/ 11353 w 19353"/>
                      <a:gd name="connsiteY1" fmla="*/ 0 h 10122"/>
                      <a:gd name="connsiteX2" fmla="*/ 19353 w 19353"/>
                      <a:gd name="connsiteY2" fmla="*/ 0 h 10122"/>
                      <a:gd name="connsiteX3" fmla="*/ 2842 w 19353"/>
                      <a:gd name="connsiteY3" fmla="*/ 10122 h 10122"/>
                      <a:gd name="connsiteX4" fmla="*/ 0 w 19353"/>
                      <a:gd name="connsiteY4" fmla="*/ 10000 h 10122"/>
                      <a:gd name="connsiteX0" fmla="*/ 0 w 19353"/>
                      <a:gd name="connsiteY0" fmla="*/ 10000 h 10516"/>
                      <a:gd name="connsiteX1" fmla="*/ 11353 w 19353"/>
                      <a:gd name="connsiteY1" fmla="*/ 0 h 10516"/>
                      <a:gd name="connsiteX2" fmla="*/ 19353 w 19353"/>
                      <a:gd name="connsiteY2" fmla="*/ 0 h 10516"/>
                      <a:gd name="connsiteX3" fmla="*/ 4983 w 19353"/>
                      <a:gd name="connsiteY3" fmla="*/ 10516 h 10516"/>
                      <a:gd name="connsiteX4" fmla="*/ 0 w 19353"/>
                      <a:gd name="connsiteY4" fmla="*/ 10000 h 10516"/>
                      <a:gd name="connsiteX0" fmla="*/ 0 w 16840"/>
                      <a:gd name="connsiteY0" fmla="*/ 11024 h 11025"/>
                      <a:gd name="connsiteX1" fmla="*/ 8840 w 16840"/>
                      <a:gd name="connsiteY1" fmla="*/ 0 h 11025"/>
                      <a:gd name="connsiteX2" fmla="*/ 16840 w 16840"/>
                      <a:gd name="connsiteY2" fmla="*/ 0 h 11025"/>
                      <a:gd name="connsiteX3" fmla="*/ 2470 w 16840"/>
                      <a:gd name="connsiteY3" fmla="*/ 10516 h 11025"/>
                      <a:gd name="connsiteX4" fmla="*/ 0 w 16840"/>
                      <a:gd name="connsiteY4" fmla="*/ 11024 h 11025"/>
                      <a:gd name="connsiteX0" fmla="*/ 0 w 16840"/>
                      <a:gd name="connsiteY0" fmla="*/ 11024 h 11225"/>
                      <a:gd name="connsiteX1" fmla="*/ 8840 w 16840"/>
                      <a:gd name="connsiteY1" fmla="*/ 0 h 11225"/>
                      <a:gd name="connsiteX2" fmla="*/ 16840 w 16840"/>
                      <a:gd name="connsiteY2" fmla="*/ 0 h 11225"/>
                      <a:gd name="connsiteX3" fmla="*/ 3401 w 16840"/>
                      <a:gd name="connsiteY3" fmla="*/ 11225 h 11225"/>
                      <a:gd name="connsiteX4" fmla="*/ 0 w 16840"/>
                      <a:gd name="connsiteY4" fmla="*/ 11024 h 11225"/>
                      <a:gd name="connsiteX0" fmla="*/ 0 w 15071"/>
                      <a:gd name="connsiteY0" fmla="*/ 11260 h 11264"/>
                      <a:gd name="connsiteX1" fmla="*/ 7071 w 15071"/>
                      <a:gd name="connsiteY1" fmla="*/ 0 h 11264"/>
                      <a:gd name="connsiteX2" fmla="*/ 15071 w 15071"/>
                      <a:gd name="connsiteY2" fmla="*/ 0 h 11264"/>
                      <a:gd name="connsiteX3" fmla="*/ 1632 w 15071"/>
                      <a:gd name="connsiteY3" fmla="*/ 11225 h 11264"/>
                      <a:gd name="connsiteX4" fmla="*/ 0 w 15071"/>
                      <a:gd name="connsiteY4" fmla="*/ 11260 h 1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 h="11264">
                        <a:moveTo>
                          <a:pt x="0" y="11260"/>
                        </a:moveTo>
                        <a:lnTo>
                          <a:pt x="7071" y="0"/>
                        </a:lnTo>
                        <a:lnTo>
                          <a:pt x="15071" y="0"/>
                        </a:lnTo>
                        <a:lnTo>
                          <a:pt x="1632" y="11225"/>
                        </a:lnTo>
                        <a:cubicBezTo>
                          <a:pt x="2198" y="11062"/>
                          <a:pt x="947" y="11301"/>
                          <a:pt x="0" y="11260"/>
                        </a:cubicBezTo>
                        <a:close/>
                      </a:path>
                    </a:pathLst>
                  </a:cu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783066" y="3618933"/>
                    <a:ext cx="1372643" cy="1188200"/>
                    <a:chOff x="659043" y="998547"/>
                    <a:chExt cx="1741998" cy="1396894"/>
                  </a:xfrm>
                </p:grpSpPr>
                <p:pic>
                  <p:nvPicPr>
                    <p:cNvPr id="71" name="Picture 3" descr="D:\Roshanak\DATA\original dataset\ColorCheckerDatabase_tifsRGB\srgb8bit\IMG_035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80" y="1479803"/>
                      <a:ext cx="1645061" cy="91563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9043" y="998547"/>
                      <a:ext cx="1484597" cy="324836"/>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Hard image</a:t>
                      </a:r>
                      <a:endParaRPr lang="en-SG" sz="1200" b="1" dirty="0">
                        <a:latin typeface="Times New Roman" panose="02020603050405020304" pitchFamily="18" charset="0"/>
                        <a:cs typeface="Times New Roman" panose="02020603050405020304" pitchFamily="18" charset="0"/>
                      </a:endParaRPr>
                    </a:p>
                  </p:txBody>
                </p:sp>
              </p:grpSp>
            </p:grpSp>
            <p:sp>
              <p:nvSpPr>
                <p:cNvPr id="61" name="Flowchart: Data 15"/>
                <p:cNvSpPr/>
                <p:nvPr/>
              </p:nvSpPr>
              <p:spPr>
                <a:xfrm flipV="1">
                  <a:off x="2057400" y="2751982"/>
                  <a:ext cx="2092868" cy="17809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167"/>
                    <a:gd name="connsiteY0" fmla="*/ 29029 h 29029"/>
                    <a:gd name="connsiteX1" fmla="*/ 2000 w 14167"/>
                    <a:gd name="connsiteY1" fmla="*/ 19029 h 29029"/>
                    <a:gd name="connsiteX2" fmla="*/ 14167 w 14167"/>
                    <a:gd name="connsiteY2" fmla="*/ 0 h 29029"/>
                    <a:gd name="connsiteX3" fmla="*/ 8000 w 14167"/>
                    <a:gd name="connsiteY3" fmla="*/ 29029 h 29029"/>
                    <a:gd name="connsiteX4" fmla="*/ 0 w 14167"/>
                    <a:gd name="connsiteY4" fmla="*/ 29029 h 29029"/>
                    <a:gd name="connsiteX0" fmla="*/ 0 w 14167"/>
                    <a:gd name="connsiteY0" fmla="*/ 29029 h 29029"/>
                    <a:gd name="connsiteX1" fmla="*/ 8379 w 14167"/>
                    <a:gd name="connsiteY1" fmla="*/ 768 h 29029"/>
                    <a:gd name="connsiteX2" fmla="*/ 14167 w 14167"/>
                    <a:gd name="connsiteY2" fmla="*/ 0 h 29029"/>
                    <a:gd name="connsiteX3" fmla="*/ 8000 w 14167"/>
                    <a:gd name="connsiteY3" fmla="*/ 29029 h 29029"/>
                    <a:gd name="connsiteX4" fmla="*/ 0 w 14167"/>
                    <a:gd name="connsiteY4" fmla="*/ 29029 h 29029"/>
                    <a:gd name="connsiteX0" fmla="*/ 0 w 13997"/>
                    <a:gd name="connsiteY0" fmla="*/ 28645 h 28645"/>
                    <a:gd name="connsiteX1" fmla="*/ 8379 w 13997"/>
                    <a:gd name="connsiteY1" fmla="*/ 384 h 28645"/>
                    <a:gd name="connsiteX2" fmla="*/ 13997 w 13997"/>
                    <a:gd name="connsiteY2" fmla="*/ 0 h 28645"/>
                    <a:gd name="connsiteX3" fmla="*/ 8000 w 13997"/>
                    <a:gd name="connsiteY3" fmla="*/ 28645 h 28645"/>
                    <a:gd name="connsiteX4" fmla="*/ 0 w 13997"/>
                    <a:gd name="connsiteY4" fmla="*/ 28645 h 28645"/>
                    <a:gd name="connsiteX0" fmla="*/ 0 w 13997"/>
                    <a:gd name="connsiteY0" fmla="*/ 28645 h 28645"/>
                    <a:gd name="connsiteX1" fmla="*/ 8464 w 13997"/>
                    <a:gd name="connsiteY1" fmla="*/ 192 h 28645"/>
                    <a:gd name="connsiteX2" fmla="*/ 13997 w 13997"/>
                    <a:gd name="connsiteY2" fmla="*/ 0 h 28645"/>
                    <a:gd name="connsiteX3" fmla="*/ 8000 w 13997"/>
                    <a:gd name="connsiteY3" fmla="*/ 28645 h 28645"/>
                    <a:gd name="connsiteX4" fmla="*/ 0 w 13997"/>
                    <a:gd name="connsiteY4" fmla="*/ 28645 h 28645"/>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8464 w 13912"/>
                    <a:gd name="connsiteY1" fmla="*/ 0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645 h 28645"/>
                    <a:gd name="connsiteX1" fmla="*/ 12461 w 13912"/>
                    <a:gd name="connsiteY1" fmla="*/ 0 h 28645"/>
                    <a:gd name="connsiteX2" fmla="*/ 13912 w 13912"/>
                    <a:gd name="connsiteY2" fmla="*/ 192 h 28645"/>
                    <a:gd name="connsiteX3" fmla="*/ 8000 w 13912"/>
                    <a:gd name="connsiteY3" fmla="*/ 28645 h 28645"/>
                    <a:gd name="connsiteX4" fmla="*/ 0 w 13912"/>
                    <a:gd name="connsiteY4" fmla="*/ 28645 h 28645"/>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3912"/>
                    <a:gd name="connsiteY0" fmla="*/ 28453 h 28453"/>
                    <a:gd name="connsiteX1" fmla="*/ 12041 w 13912"/>
                    <a:gd name="connsiteY1" fmla="*/ 385 h 28453"/>
                    <a:gd name="connsiteX2" fmla="*/ 13912 w 13912"/>
                    <a:gd name="connsiteY2" fmla="*/ 0 h 28453"/>
                    <a:gd name="connsiteX3" fmla="*/ 8000 w 13912"/>
                    <a:gd name="connsiteY3" fmla="*/ 28453 h 28453"/>
                    <a:gd name="connsiteX4" fmla="*/ 0 w 13912"/>
                    <a:gd name="connsiteY4" fmla="*/ 28453 h 28453"/>
                    <a:gd name="connsiteX0" fmla="*/ 0 w 14500"/>
                    <a:gd name="connsiteY0" fmla="*/ 28453 h 28453"/>
                    <a:gd name="connsiteX1" fmla="*/ 12629 w 14500"/>
                    <a:gd name="connsiteY1" fmla="*/ 385 h 28453"/>
                    <a:gd name="connsiteX2" fmla="*/ 14500 w 14500"/>
                    <a:gd name="connsiteY2" fmla="*/ 0 h 28453"/>
                    <a:gd name="connsiteX3" fmla="*/ 8588 w 14500"/>
                    <a:gd name="connsiteY3" fmla="*/ 28453 h 28453"/>
                    <a:gd name="connsiteX4" fmla="*/ 0 w 14500"/>
                    <a:gd name="connsiteY4" fmla="*/ 28453 h 28453"/>
                    <a:gd name="connsiteX0" fmla="*/ 0 w 13661"/>
                    <a:gd name="connsiteY0" fmla="*/ 28453 h 28453"/>
                    <a:gd name="connsiteX1" fmla="*/ 11790 w 13661"/>
                    <a:gd name="connsiteY1" fmla="*/ 385 h 28453"/>
                    <a:gd name="connsiteX2" fmla="*/ 13661 w 13661"/>
                    <a:gd name="connsiteY2" fmla="*/ 0 h 28453"/>
                    <a:gd name="connsiteX3" fmla="*/ 7749 w 13661"/>
                    <a:gd name="connsiteY3" fmla="*/ 28453 h 28453"/>
                    <a:gd name="connsiteX4" fmla="*/ 0 w 13661"/>
                    <a:gd name="connsiteY4" fmla="*/ 28453 h 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 h="28453">
                      <a:moveTo>
                        <a:pt x="0" y="28453"/>
                      </a:moveTo>
                      <a:cubicBezTo>
                        <a:pt x="4014" y="19097"/>
                        <a:pt x="8951" y="6858"/>
                        <a:pt x="11790" y="385"/>
                      </a:cubicBezTo>
                      <a:lnTo>
                        <a:pt x="13661" y="0"/>
                      </a:lnTo>
                      <a:cubicBezTo>
                        <a:pt x="11690" y="9100"/>
                        <a:pt x="9720" y="18969"/>
                        <a:pt x="7749" y="28453"/>
                      </a:cubicBezTo>
                      <a:lnTo>
                        <a:pt x="0" y="28453"/>
                      </a:lnTo>
                      <a:close/>
                    </a:path>
                  </a:pathLst>
                </a:custGeom>
                <a:solidFill>
                  <a:srgbClr val="0833B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p:cNvGrpSpPr/>
                <p:nvPr/>
              </p:nvGrpSpPr>
              <p:grpSpPr>
                <a:xfrm>
                  <a:off x="3011297" y="3708479"/>
                  <a:ext cx="1176314" cy="1213163"/>
                  <a:chOff x="3549686" y="3597424"/>
                  <a:chExt cx="1055648" cy="1179472"/>
                </a:xfrm>
              </p:grpSpPr>
              <p:sp>
                <p:nvSpPr>
                  <p:cNvPr id="65" name="Right Arrow 64"/>
                  <p:cNvSpPr/>
                  <p:nvPr/>
                </p:nvSpPr>
                <p:spPr>
                  <a:xfrm>
                    <a:off x="3865960" y="4039270"/>
                    <a:ext cx="342900" cy="106887"/>
                  </a:xfrm>
                  <a:prstGeom prst="rightArrow">
                    <a:avLst/>
                  </a:prstGeom>
                  <a:solidFill>
                    <a:schemeClr val="accent1">
                      <a:alpha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Rectangle 65"/>
                  <p:cNvSpPr/>
                  <p:nvPr/>
                </p:nvSpPr>
                <p:spPr>
                  <a:xfrm>
                    <a:off x="3736942" y="3842617"/>
                    <a:ext cx="120087" cy="129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TextBox 66"/>
                  <p:cNvSpPr txBox="1"/>
                  <p:nvPr/>
                </p:nvSpPr>
                <p:spPr>
                  <a:xfrm>
                    <a:off x="3549686" y="3597424"/>
                    <a:ext cx="882593" cy="269306"/>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E</a:t>
                    </a:r>
                    <a:r>
                      <a:rPr lang="en-US" sz="1200" b="1" dirty="0" smtClean="0">
                        <a:latin typeface="Times New Roman" panose="02020603050405020304" pitchFamily="18" charset="0"/>
                        <a:cs typeface="Times New Roman" panose="02020603050405020304" pitchFamily="18" charset="0"/>
                      </a:rPr>
                      <a:t>asy image</a:t>
                    </a:r>
                    <a:endParaRPr lang="en-SG" sz="1200" b="1" dirty="0">
                      <a:latin typeface="Times New Roman" panose="02020603050405020304" pitchFamily="18" charset="0"/>
                      <a:cs typeface="Times New Roman" panose="02020603050405020304" pitchFamily="18" charset="0"/>
                    </a:endParaRPr>
                  </a:p>
                </p:txBody>
              </p:sp>
              <p:pic>
                <p:nvPicPr>
                  <p:cNvPr id="68" name="Picture 5" descr="D:\Roshanak\DATA\original dataset\ColorCheckerDatabase_tifsRGB\srgb8bit\IMG_0283.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8591" y="4021131"/>
                    <a:ext cx="966743" cy="75576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1358773" y="3249640"/>
                  <a:ext cx="1363328"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At least 3 &gt; threshold (t2)</a:t>
                  </a:r>
                  <a:endParaRPr lang="en-GB" sz="12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2721344" y="3248551"/>
                  <a:ext cx="1170532" cy="461665"/>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All 5 &lt; threshold (t1) </a:t>
                  </a:r>
                  <a:endParaRPr lang="en-GB" sz="1200"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45870" y="1058052"/>
                <a:ext cx="1948072" cy="1251311"/>
                <a:chOff x="631673" y="1726309"/>
                <a:chExt cx="1641926" cy="1214651"/>
              </a:xfrm>
            </p:grpSpPr>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73" y="1726309"/>
                  <a:ext cx="624488" cy="41555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07" y="1846001"/>
                  <a:ext cx="689256" cy="45865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40" y="1973458"/>
                  <a:ext cx="723977" cy="481761"/>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6985" y="2165721"/>
                  <a:ext cx="836874" cy="556887"/>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075" y="2306914"/>
                  <a:ext cx="950524" cy="634046"/>
                </a:xfrm>
                <a:prstGeom prst="rect">
                  <a:avLst/>
                </a:prstGeom>
              </p:spPr>
            </p:pic>
          </p:grpSp>
          <p:sp>
            <p:nvSpPr>
              <p:cNvPr id="29" name="Rounded Rectangle 28"/>
              <p:cNvSpPr/>
              <p:nvPr/>
            </p:nvSpPr>
            <p:spPr>
              <a:xfrm>
                <a:off x="6443544" y="2193625"/>
                <a:ext cx="1604936" cy="4416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Feature extraction (the centroids)</a:t>
                </a:r>
                <a:endParaRPr lang="en-SG" sz="1200" dirty="0">
                  <a:solidFill>
                    <a:schemeClr val="tx1"/>
                  </a:solidFill>
                  <a:latin typeface="Times New Roman" panose="02020603050405020304" pitchFamily="18" charset="0"/>
                  <a:cs typeface="Times New Roman" panose="02020603050405020304" pitchFamily="18" charset="0"/>
                </a:endParaRPr>
              </a:p>
            </p:txBody>
          </p:sp>
          <p:sp>
            <p:nvSpPr>
              <p:cNvPr id="30" name="Bent-Up Arrow 160"/>
              <p:cNvSpPr/>
              <p:nvPr/>
            </p:nvSpPr>
            <p:spPr>
              <a:xfrm rot="10800000">
                <a:off x="2422045" y="1695477"/>
                <a:ext cx="485814" cy="901384"/>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Bent-Up Arrow 160"/>
              <p:cNvSpPr/>
              <p:nvPr/>
            </p:nvSpPr>
            <p:spPr>
              <a:xfrm rot="10800000">
                <a:off x="6443542" y="3228122"/>
                <a:ext cx="320985"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Bent-Up Arrow 160"/>
              <p:cNvSpPr/>
              <p:nvPr/>
            </p:nvSpPr>
            <p:spPr>
              <a:xfrm rot="10800000" flipH="1">
                <a:off x="7753637" y="3228122"/>
                <a:ext cx="374472" cy="457200"/>
              </a:xfrm>
              <a:custGeom>
                <a:avLst/>
                <a:gdLst>
                  <a:gd name="connsiteX0" fmla="*/ 0 w 554736"/>
                  <a:gd name="connsiteY0" fmla="*/ 367768 h 490357"/>
                  <a:gd name="connsiteX1" fmla="*/ 370852 w 554736"/>
                  <a:gd name="connsiteY1" fmla="*/ 367768 h 490357"/>
                  <a:gd name="connsiteX2" fmla="*/ 370852 w 554736"/>
                  <a:gd name="connsiteY2" fmla="*/ 122589 h 490357"/>
                  <a:gd name="connsiteX3" fmla="*/ 309558 w 554736"/>
                  <a:gd name="connsiteY3" fmla="*/ 122589 h 490357"/>
                  <a:gd name="connsiteX4" fmla="*/ 432147 w 554736"/>
                  <a:gd name="connsiteY4" fmla="*/ 0 h 490357"/>
                  <a:gd name="connsiteX5" fmla="*/ 554736 w 554736"/>
                  <a:gd name="connsiteY5" fmla="*/ 122589 h 490357"/>
                  <a:gd name="connsiteX6" fmla="*/ 493441 w 554736"/>
                  <a:gd name="connsiteY6" fmla="*/ 122589 h 490357"/>
                  <a:gd name="connsiteX7" fmla="*/ 493441 w 554736"/>
                  <a:gd name="connsiteY7" fmla="*/ 490357 h 490357"/>
                  <a:gd name="connsiteX8" fmla="*/ 0 w 554736"/>
                  <a:gd name="connsiteY8" fmla="*/ 490357 h 490357"/>
                  <a:gd name="connsiteX9" fmla="*/ 0 w 554736"/>
                  <a:gd name="connsiteY9" fmla="*/ 367768 h 490357"/>
                  <a:gd name="connsiteX0" fmla="*/ 104775 w 659511"/>
                  <a:gd name="connsiteY0" fmla="*/ 3677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104775 w 659511"/>
                  <a:gd name="connsiteY9" fmla="*/ 367768 h 718957"/>
                  <a:gd name="connsiteX0" fmla="*/ 342900 w 659511"/>
                  <a:gd name="connsiteY0" fmla="*/ 482068 h 718957"/>
                  <a:gd name="connsiteX1" fmla="*/ 475627 w 659511"/>
                  <a:gd name="connsiteY1" fmla="*/ 367768 h 718957"/>
                  <a:gd name="connsiteX2" fmla="*/ 475627 w 659511"/>
                  <a:gd name="connsiteY2" fmla="*/ 122589 h 718957"/>
                  <a:gd name="connsiteX3" fmla="*/ 414333 w 659511"/>
                  <a:gd name="connsiteY3" fmla="*/ 122589 h 718957"/>
                  <a:gd name="connsiteX4" fmla="*/ 536922 w 659511"/>
                  <a:gd name="connsiteY4" fmla="*/ 0 h 718957"/>
                  <a:gd name="connsiteX5" fmla="*/ 659511 w 659511"/>
                  <a:gd name="connsiteY5" fmla="*/ 122589 h 718957"/>
                  <a:gd name="connsiteX6" fmla="*/ 598216 w 659511"/>
                  <a:gd name="connsiteY6" fmla="*/ 122589 h 718957"/>
                  <a:gd name="connsiteX7" fmla="*/ 598216 w 659511"/>
                  <a:gd name="connsiteY7" fmla="*/ 490357 h 718957"/>
                  <a:gd name="connsiteX8" fmla="*/ 0 w 659511"/>
                  <a:gd name="connsiteY8" fmla="*/ 718957 h 718957"/>
                  <a:gd name="connsiteX9" fmla="*/ 342900 w 659511"/>
                  <a:gd name="connsiteY9" fmla="*/ 482068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511" h="718957">
                    <a:moveTo>
                      <a:pt x="342900" y="482068"/>
                    </a:moveTo>
                    <a:lnTo>
                      <a:pt x="475627" y="367768"/>
                    </a:lnTo>
                    <a:lnTo>
                      <a:pt x="475627" y="122589"/>
                    </a:lnTo>
                    <a:lnTo>
                      <a:pt x="414333" y="122589"/>
                    </a:lnTo>
                    <a:lnTo>
                      <a:pt x="536922" y="0"/>
                    </a:lnTo>
                    <a:lnTo>
                      <a:pt x="659511" y="122589"/>
                    </a:lnTo>
                    <a:lnTo>
                      <a:pt x="598216" y="122589"/>
                    </a:lnTo>
                    <a:lnTo>
                      <a:pt x="598216" y="490357"/>
                    </a:lnTo>
                    <a:lnTo>
                      <a:pt x="0" y="718957"/>
                    </a:lnTo>
                    <a:lnTo>
                      <a:pt x="342900" y="482068"/>
                    </a:ln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ectangle 32"/>
              <p:cNvSpPr/>
              <p:nvPr/>
            </p:nvSpPr>
            <p:spPr>
              <a:xfrm>
                <a:off x="704386"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4" name="Group 33"/>
              <p:cNvGrpSpPr/>
              <p:nvPr/>
            </p:nvGrpSpPr>
            <p:grpSpPr>
              <a:xfrm>
                <a:off x="2875883" y="3962400"/>
                <a:ext cx="662126" cy="134409"/>
                <a:chOff x="2770949" y="4750229"/>
                <a:chExt cx="662126" cy="134409"/>
              </a:xfrm>
            </p:grpSpPr>
            <p:sp>
              <p:nvSpPr>
                <p:cNvPr id="51" name="Rectangle 50"/>
                <p:cNvSpPr/>
                <p:nvPr/>
              </p:nvSpPr>
              <p:spPr>
                <a:xfrm>
                  <a:off x="2770949"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51"/>
                <p:cNvSpPr/>
                <p:nvPr/>
              </p:nvSpPr>
              <p:spPr>
                <a:xfrm>
                  <a:off x="2942775"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Rectangle 52"/>
                <p:cNvSpPr/>
                <p:nvPr/>
              </p:nvSpPr>
              <p:spPr>
                <a:xfrm>
                  <a:off x="3124200" y="4751854"/>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53"/>
                <p:cNvSpPr/>
                <p:nvPr/>
              </p:nvSpPr>
              <p:spPr>
                <a:xfrm>
                  <a:off x="3299261" y="4750229"/>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35" name="Rectangle 34"/>
              <p:cNvSpPr/>
              <p:nvPr/>
            </p:nvSpPr>
            <p:spPr>
              <a:xfrm>
                <a:off x="522083" y="3951477"/>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876212"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1057273" y="3951477"/>
                <a:ext cx="133814" cy="13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1238704" y="3943658"/>
                <a:ext cx="133814" cy="132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p:nvPr/>
            </p:nvCxnSpPr>
            <p:spPr>
              <a:xfrm>
                <a:off x="1626529" y="1323446"/>
                <a:ext cx="674369" cy="6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7" idx="3"/>
                <a:endCxn id="15" idx="1"/>
              </p:cNvCxnSpPr>
              <p:nvPr/>
            </p:nvCxnSpPr>
            <p:spPr>
              <a:xfrm flipV="1">
                <a:off x="4010791" y="1265135"/>
                <a:ext cx="283491" cy="20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29" idx="0"/>
              </p:cNvCxnSpPr>
              <p:nvPr/>
            </p:nvCxnSpPr>
            <p:spPr>
              <a:xfrm>
                <a:off x="7246012" y="1966701"/>
                <a:ext cx="0" cy="226924"/>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29" idx="2"/>
                <a:endCxn id="17" idx="0"/>
              </p:cNvCxnSpPr>
              <p:nvPr/>
            </p:nvCxnSpPr>
            <p:spPr>
              <a:xfrm>
                <a:off x="7246012" y="2635294"/>
                <a:ext cx="0" cy="243291"/>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946509" y="2447072"/>
                <a:ext cx="664823" cy="600164"/>
              </a:xfrm>
              <a:prstGeom prst="rect">
                <a:avLst/>
              </a:prstGeom>
              <a:noFill/>
            </p:spPr>
            <p:txBody>
              <a:bodyPr wrap="square" rtlCol="0">
                <a:spAutoFit/>
              </a:bodyPr>
              <a:lstStyle/>
              <a:p>
                <a:r>
                  <a:rPr lang="en-GB" sz="1100" b="1" dirty="0" smtClean="0">
                    <a:solidFill>
                      <a:srgbClr val="FF0000"/>
                    </a:solidFill>
                    <a:latin typeface="Times New Roman" panose="02020603050405020304" pitchFamily="18" charset="0"/>
                    <a:cs typeface="Times New Roman" panose="02020603050405020304" pitchFamily="18" charset="0"/>
                  </a:rPr>
                  <a:t>Hard</a:t>
                </a:r>
              </a:p>
              <a:p>
                <a:r>
                  <a:rPr lang="en-GB" sz="1100" b="1" dirty="0" smtClean="0">
                    <a:solidFill>
                      <a:schemeClr val="bg1">
                        <a:lumMod val="50000"/>
                      </a:schemeClr>
                    </a:solidFill>
                    <a:latin typeface="Times New Roman" panose="02020603050405020304" pitchFamily="18" charset="0"/>
                    <a:cs typeface="Times New Roman" panose="02020603050405020304" pitchFamily="18" charset="0"/>
                  </a:rPr>
                  <a:t>or</a:t>
                </a:r>
                <a:r>
                  <a:rPr lang="en-GB" sz="1100" dirty="0" smtClean="0">
                    <a:latin typeface="Times New Roman" panose="02020603050405020304" pitchFamily="18" charset="0"/>
                    <a:cs typeface="Times New Roman" panose="02020603050405020304" pitchFamily="18" charset="0"/>
                  </a:rPr>
                  <a:t>  </a:t>
                </a:r>
                <a:r>
                  <a:rPr lang="en-GB" sz="1100" b="1" dirty="0" smtClean="0">
                    <a:solidFill>
                      <a:srgbClr val="0833BC"/>
                    </a:solidFill>
                    <a:latin typeface="Times New Roman" panose="02020603050405020304" pitchFamily="18" charset="0"/>
                    <a:cs typeface="Times New Roman" panose="02020603050405020304" pitchFamily="18" charset="0"/>
                  </a:rPr>
                  <a:t>Easy</a:t>
                </a:r>
                <a:endParaRPr lang="en-GB" sz="1100" b="1" dirty="0">
                  <a:solidFill>
                    <a:srgbClr val="0833BC"/>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6146909" y="1339894"/>
                <a:ext cx="1670966" cy="6268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tx1"/>
                    </a:solidFill>
                    <a:latin typeface="Times New Roman" panose="02020603050405020304" pitchFamily="18" charset="0"/>
                    <a:cs typeface="Times New Roman" panose="02020603050405020304" pitchFamily="18" charset="0"/>
                  </a:rPr>
                  <a:t>Illuminant estimation</a:t>
                </a:r>
              </a:p>
              <a:p>
                <a:pPr algn="ctr"/>
                <a:r>
                  <a:rPr lang="en-US" sz="1200" dirty="0" smtClean="0">
                    <a:solidFill>
                      <a:schemeClr val="tx1"/>
                    </a:solidFill>
                    <a:latin typeface="Times New Roman" panose="02020603050405020304" pitchFamily="18" charset="0"/>
                    <a:cs typeface="Times New Roman" panose="02020603050405020304" pitchFamily="18" charset="0"/>
                  </a:rPr>
                  <a:t>Simple statistics algorithms</a:t>
                </a:r>
                <a:endParaRPr lang="en-SG" sz="1200" dirty="0">
                  <a:solidFill>
                    <a:schemeClr val="tx1"/>
                  </a:solidFill>
                  <a:latin typeface="Times New Roman" panose="02020603050405020304" pitchFamily="18" charset="0"/>
                  <a:cs typeface="Times New Roman" panose="02020603050405020304" pitchFamily="18" charset="0"/>
                </a:endParaRPr>
              </a:p>
            </p:txBody>
          </p:sp>
          <p:cxnSp>
            <p:nvCxnSpPr>
              <p:cNvPr id="45" name="Elbow Connector 44"/>
              <p:cNvCxnSpPr/>
              <p:nvPr/>
            </p:nvCxnSpPr>
            <p:spPr>
              <a:xfrm rot="10800000" flipV="1">
                <a:off x="7246013" y="1019548"/>
                <a:ext cx="674447" cy="318436"/>
              </a:xfrm>
              <a:prstGeom prst="bentConnector3">
                <a:avLst>
                  <a:gd name="adj1" fmla="val 10044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445233" y="996023"/>
                <a:ext cx="930276" cy="4060899"/>
              </a:xfrm>
              <a:custGeom>
                <a:avLst/>
                <a:gdLst>
                  <a:gd name="connsiteX0" fmla="*/ 1510594 w 1510594"/>
                  <a:gd name="connsiteY0" fmla="*/ 0 h 4648233"/>
                  <a:gd name="connsiteX1" fmla="*/ 891469 w 1510594"/>
                  <a:gd name="connsiteY1" fmla="*/ 285750 h 4648233"/>
                  <a:gd name="connsiteX2" fmla="*/ 386644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510594 w 1510594"/>
                  <a:gd name="connsiteY0" fmla="*/ 0 h 4648233"/>
                  <a:gd name="connsiteX1" fmla="*/ 891469 w 1510594"/>
                  <a:gd name="connsiteY1" fmla="*/ 285750 h 4648233"/>
                  <a:gd name="connsiteX2" fmla="*/ 513895 w 1510594"/>
                  <a:gd name="connsiteY2" fmla="*/ 1419225 h 4648233"/>
                  <a:gd name="connsiteX3" fmla="*/ 634294 w 1510594"/>
                  <a:gd name="connsiteY3" fmla="*/ 2066925 h 4648233"/>
                  <a:gd name="connsiteX4" fmla="*/ 43744 w 1510594"/>
                  <a:gd name="connsiteY4" fmla="*/ 4467225 h 4648233"/>
                  <a:gd name="connsiteX5" fmla="*/ 43744 w 1510594"/>
                  <a:gd name="connsiteY5" fmla="*/ 4476750 h 4648233"/>
                  <a:gd name="connsiteX6" fmla="*/ 43744 w 1510594"/>
                  <a:gd name="connsiteY6" fmla="*/ 4476750 h 4648233"/>
                  <a:gd name="connsiteX0" fmla="*/ 1246303 w 1246303"/>
                  <a:gd name="connsiteY0" fmla="*/ 0 h 4601091"/>
                  <a:gd name="connsiteX1" fmla="*/ 891469 w 1246303"/>
                  <a:gd name="connsiteY1" fmla="*/ 238608 h 4601091"/>
                  <a:gd name="connsiteX2" fmla="*/ 513895 w 1246303"/>
                  <a:gd name="connsiteY2" fmla="*/ 1372083 h 4601091"/>
                  <a:gd name="connsiteX3" fmla="*/ 634294 w 1246303"/>
                  <a:gd name="connsiteY3" fmla="*/ 2019783 h 4601091"/>
                  <a:gd name="connsiteX4" fmla="*/ 43744 w 1246303"/>
                  <a:gd name="connsiteY4" fmla="*/ 4420083 h 4601091"/>
                  <a:gd name="connsiteX5" fmla="*/ 43744 w 1246303"/>
                  <a:gd name="connsiteY5" fmla="*/ 4429608 h 4601091"/>
                  <a:gd name="connsiteX6" fmla="*/ 43744 w 1246303"/>
                  <a:gd name="connsiteY6" fmla="*/ 4429608 h 4601091"/>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48417 w 1148417"/>
                  <a:gd name="connsiteY0" fmla="*/ 0 h 4619948"/>
                  <a:gd name="connsiteX1" fmla="*/ 891469 w 1148417"/>
                  <a:gd name="connsiteY1" fmla="*/ 257465 h 4619948"/>
                  <a:gd name="connsiteX2" fmla="*/ 513895 w 1148417"/>
                  <a:gd name="connsiteY2" fmla="*/ 1390940 h 4619948"/>
                  <a:gd name="connsiteX3" fmla="*/ 634294 w 1148417"/>
                  <a:gd name="connsiteY3" fmla="*/ 2038640 h 4619948"/>
                  <a:gd name="connsiteX4" fmla="*/ 43744 w 1148417"/>
                  <a:gd name="connsiteY4" fmla="*/ 4438940 h 4619948"/>
                  <a:gd name="connsiteX5" fmla="*/ 43744 w 1148417"/>
                  <a:gd name="connsiteY5" fmla="*/ 4448465 h 4619948"/>
                  <a:gd name="connsiteX6" fmla="*/ 43744 w 1148417"/>
                  <a:gd name="connsiteY6" fmla="*/ 4448465 h 4619948"/>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891469 w 1109263"/>
                  <a:gd name="connsiteY1" fmla="*/ 351749 h 4714232"/>
                  <a:gd name="connsiteX2" fmla="*/ 513895 w 1109263"/>
                  <a:gd name="connsiteY2" fmla="*/ 1485224 h 4714232"/>
                  <a:gd name="connsiteX3" fmla="*/ 634294 w 1109263"/>
                  <a:gd name="connsiteY3" fmla="*/ 2132924 h 4714232"/>
                  <a:gd name="connsiteX4" fmla="*/ 43744 w 1109263"/>
                  <a:gd name="connsiteY4" fmla="*/ 4533224 h 4714232"/>
                  <a:gd name="connsiteX5" fmla="*/ 43744 w 1109263"/>
                  <a:gd name="connsiteY5" fmla="*/ 4542749 h 4714232"/>
                  <a:gd name="connsiteX6" fmla="*/ 43744 w 1109263"/>
                  <a:gd name="connsiteY6"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513895 w 1109263"/>
                  <a:gd name="connsiteY3" fmla="*/ 148522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09263 w 1109263"/>
                  <a:gd name="connsiteY0" fmla="*/ 0 h 4714232"/>
                  <a:gd name="connsiteX1" fmla="*/ 1023812 w 1109263"/>
                  <a:gd name="connsiteY1" fmla="*/ 113140 h 4714232"/>
                  <a:gd name="connsiteX2" fmla="*/ 891469 w 1109263"/>
                  <a:gd name="connsiteY2" fmla="*/ 351749 h 4714232"/>
                  <a:gd name="connsiteX3" fmla="*/ 602887 w 1109263"/>
                  <a:gd name="connsiteY3" fmla="*/ 1507464 h 4714232"/>
                  <a:gd name="connsiteX4" fmla="*/ 634294 w 1109263"/>
                  <a:gd name="connsiteY4" fmla="*/ 2132924 h 4714232"/>
                  <a:gd name="connsiteX5" fmla="*/ 43744 w 1109263"/>
                  <a:gd name="connsiteY5" fmla="*/ 4533224 h 4714232"/>
                  <a:gd name="connsiteX6" fmla="*/ 43744 w 1109263"/>
                  <a:gd name="connsiteY6" fmla="*/ 4542749 h 4714232"/>
                  <a:gd name="connsiteX7" fmla="*/ 43744 w 1109263"/>
                  <a:gd name="connsiteY7" fmla="*/ 4542749 h 4714232"/>
                  <a:gd name="connsiteX0" fmla="*/ 1126214 w 1126214"/>
                  <a:gd name="connsiteY0" fmla="*/ 0 h 4713409"/>
                  <a:gd name="connsiteX1" fmla="*/ 1040763 w 1126214"/>
                  <a:gd name="connsiteY1" fmla="*/ 113140 h 4713409"/>
                  <a:gd name="connsiteX2" fmla="*/ 908420 w 1126214"/>
                  <a:gd name="connsiteY2" fmla="*/ 351749 h 4713409"/>
                  <a:gd name="connsiteX3" fmla="*/ 619838 w 1126214"/>
                  <a:gd name="connsiteY3" fmla="*/ 150746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908420 w 1126214"/>
                  <a:gd name="connsiteY2" fmla="*/ 351749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1040763 w 1126214"/>
                  <a:gd name="connsiteY1" fmla="*/ 11314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96117 w 1126214"/>
                  <a:gd name="connsiteY3" fmla="*/ 1540824 h 4713409"/>
                  <a:gd name="connsiteX4" fmla="*/ 880083 w 1126214"/>
                  <a:gd name="connsiteY4" fmla="*/ 2144044 h 4713409"/>
                  <a:gd name="connsiteX5" fmla="*/ 60695 w 1126214"/>
                  <a:gd name="connsiteY5" fmla="*/ 4533224 h 4713409"/>
                  <a:gd name="connsiteX6" fmla="*/ 60695 w 1126214"/>
                  <a:gd name="connsiteY6" fmla="*/ 4542749 h 4713409"/>
                  <a:gd name="connsiteX7" fmla="*/ 60695 w 1126214"/>
                  <a:gd name="connsiteY7" fmla="*/ 4542749 h 4713409"/>
                  <a:gd name="connsiteX0" fmla="*/ 1126214 w 1126214"/>
                  <a:gd name="connsiteY0" fmla="*/ 0 h 4713409"/>
                  <a:gd name="connsiteX1" fmla="*/ 977197 w 1126214"/>
                  <a:gd name="connsiteY1" fmla="*/ 79780 h 4713409"/>
                  <a:gd name="connsiteX2" fmla="*/ 844854 w 1126214"/>
                  <a:gd name="connsiteY2" fmla="*/ 362870 h 4713409"/>
                  <a:gd name="connsiteX3" fmla="*/ 678476 w 1126214"/>
                  <a:gd name="connsiteY3" fmla="*/ 1006592 h 4713409"/>
                  <a:gd name="connsiteX4" fmla="*/ 696117 w 1126214"/>
                  <a:gd name="connsiteY4" fmla="*/ 1540824 h 4713409"/>
                  <a:gd name="connsiteX5" fmla="*/ 880083 w 1126214"/>
                  <a:gd name="connsiteY5" fmla="*/ 2144044 h 4713409"/>
                  <a:gd name="connsiteX6" fmla="*/ 60695 w 1126214"/>
                  <a:gd name="connsiteY6" fmla="*/ 4533224 h 4713409"/>
                  <a:gd name="connsiteX7" fmla="*/ 60695 w 1126214"/>
                  <a:gd name="connsiteY7" fmla="*/ 4542749 h 4713409"/>
                  <a:gd name="connsiteX8" fmla="*/ 60695 w 1126214"/>
                  <a:gd name="connsiteY8" fmla="*/ 4542749 h 4713409"/>
                  <a:gd name="connsiteX0" fmla="*/ 1134689 w 1134689"/>
                  <a:gd name="connsiteY0" fmla="*/ 0 h 4713409"/>
                  <a:gd name="connsiteX1" fmla="*/ 985672 w 1134689"/>
                  <a:gd name="connsiteY1" fmla="*/ 79780 h 4713409"/>
                  <a:gd name="connsiteX2" fmla="*/ 853329 w 1134689"/>
                  <a:gd name="connsiteY2" fmla="*/ 362870 h 4713409"/>
                  <a:gd name="connsiteX3" fmla="*/ 686951 w 1134689"/>
                  <a:gd name="connsiteY3" fmla="*/ 1006592 h 4713409"/>
                  <a:gd name="connsiteX4" fmla="*/ 704592 w 1134689"/>
                  <a:gd name="connsiteY4" fmla="*/ 1540824 h 4713409"/>
                  <a:gd name="connsiteX5" fmla="*/ 1002976 w 1134689"/>
                  <a:gd name="connsiteY5" fmla="*/ 2144044 h 4713409"/>
                  <a:gd name="connsiteX6" fmla="*/ 69170 w 1134689"/>
                  <a:gd name="connsiteY6" fmla="*/ 4533224 h 4713409"/>
                  <a:gd name="connsiteX7" fmla="*/ 69170 w 1134689"/>
                  <a:gd name="connsiteY7" fmla="*/ 4542749 h 4713409"/>
                  <a:gd name="connsiteX8" fmla="*/ 69170 w 1134689"/>
                  <a:gd name="connsiteY8" fmla="*/ 4542749 h 4713409"/>
                  <a:gd name="connsiteX0" fmla="*/ 1134689 w 1134689"/>
                  <a:gd name="connsiteY0" fmla="*/ 0 h 4802370"/>
                  <a:gd name="connsiteX1" fmla="*/ 985672 w 1134689"/>
                  <a:gd name="connsiteY1" fmla="*/ 168741 h 4802370"/>
                  <a:gd name="connsiteX2" fmla="*/ 853329 w 1134689"/>
                  <a:gd name="connsiteY2" fmla="*/ 451831 h 4802370"/>
                  <a:gd name="connsiteX3" fmla="*/ 686951 w 1134689"/>
                  <a:gd name="connsiteY3" fmla="*/ 1095553 h 4802370"/>
                  <a:gd name="connsiteX4" fmla="*/ 704592 w 1134689"/>
                  <a:gd name="connsiteY4" fmla="*/ 1629785 h 4802370"/>
                  <a:gd name="connsiteX5" fmla="*/ 1002976 w 1134689"/>
                  <a:gd name="connsiteY5" fmla="*/ 2233005 h 4802370"/>
                  <a:gd name="connsiteX6" fmla="*/ 69170 w 1134689"/>
                  <a:gd name="connsiteY6" fmla="*/ 4622185 h 4802370"/>
                  <a:gd name="connsiteX7" fmla="*/ 69170 w 1134689"/>
                  <a:gd name="connsiteY7" fmla="*/ 4631710 h 4802370"/>
                  <a:gd name="connsiteX8" fmla="*/ 69170 w 1134689"/>
                  <a:gd name="connsiteY8" fmla="*/ 4631710 h 4802370"/>
                  <a:gd name="connsiteX0" fmla="*/ 1087738 w 1087738"/>
                  <a:gd name="connsiteY0" fmla="*/ 0 h 4698046"/>
                  <a:gd name="connsiteX1" fmla="*/ 938721 w 1087738"/>
                  <a:gd name="connsiteY1" fmla="*/ 168741 h 4698046"/>
                  <a:gd name="connsiteX2" fmla="*/ 806378 w 1087738"/>
                  <a:gd name="connsiteY2" fmla="*/ 451831 h 4698046"/>
                  <a:gd name="connsiteX3" fmla="*/ 640000 w 1087738"/>
                  <a:gd name="connsiteY3" fmla="*/ 1095553 h 4698046"/>
                  <a:gd name="connsiteX4" fmla="*/ 657641 w 1087738"/>
                  <a:gd name="connsiteY4" fmla="*/ 1629785 h 4698046"/>
                  <a:gd name="connsiteX5" fmla="*/ 956025 w 1087738"/>
                  <a:gd name="connsiteY5" fmla="*/ 2233005 h 4698046"/>
                  <a:gd name="connsiteX6" fmla="*/ 322171 w 1087738"/>
                  <a:gd name="connsiteY6" fmla="*/ 3642051 h 4698046"/>
                  <a:gd name="connsiteX7" fmla="*/ 22219 w 1087738"/>
                  <a:gd name="connsiteY7" fmla="*/ 4622185 h 4698046"/>
                  <a:gd name="connsiteX8" fmla="*/ 22219 w 1087738"/>
                  <a:gd name="connsiteY8" fmla="*/ 4631710 h 4698046"/>
                  <a:gd name="connsiteX9" fmla="*/ 22219 w 1087738"/>
                  <a:gd name="connsiteY9" fmla="*/ 4631710 h 4698046"/>
                  <a:gd name="connsiteX0" fmla="*/ 1083030 w 1083030"/>
                  <a:gd name="connsiteY0" fmla="*/ 0 h 4698869"/>
                  <a:gd name="connsiteX1" fmla="*/ 934013 w 1083030"/>
                  <a:gd name="connsiteY1" fmla="*/ 168741 h 4698869"/>
                  <a:gd name="connsiteX2" fmla="*/ 801670 w 1083030"/>
                  <a:gd name="connsiteY2" fmla="*/ 451831 h 4698869"/>
                  <a:gd name="connsiteX3" fmla="*/ 635292 w 1083030"/>
                  <a:gd name="connsiteY3" fmla="*/ 1095553 h 4698869"/>
                  <a:gd name="connsiteX4" fmla="*/ 652933 w 1083030"/>
                  <a:gd name="connsiteY4" fmla="*/ 1629785 h 4698869"/>
                  <a:gd name="connsiteX5" fmla="*/ 951317 w 1083030"/>
                  <a:gd name="connsiteY5" fmla="*/ 2233005 h 4698869"/>
                  <a:gd name="connsiteX6" fmla="*/ 253898 w 1083030"/>
                  <a:gd name="connsiteY6" fmla="*/ 3630931 h 4698869"/>
                  <a:gd name="connsiteX7" fmla="*/ 17511 w 1083030"/>
                  <a:gd name="connsiteY7" fmla="*/ 4622185 h 4698869"/>
                  <a:gd name="connsiteX8" fmla="*/ 17511 w 1083030"/>
                  <a:gd name="connsiteY8" fmla="*/ 4631710 h 4698869"/>
                  <a:gd name="connsiteX9" fmla="*/ 17511 w 1083030"/>
                  <a:gd name="connsiteY9" fmla="*/ 4631710 h 4698869"/>
                  <a:gd name="connsiteX0" fmla="*/ 1122397 w 1122397"/>
                  <a:gd name="connsiteY0" fmla="*/ 0 h 5859310"/>
                  <a:gd name="connsiteX1" fmla="*/ 973380 w 1122397"/>
                  <a:gd name="connsiteY1" fmla="*/ 168741 h 5859310"/>
                  <a:gd name="connsiteX2" fmla="*/ 841037 w 1122397"/>
                  <a:gd name="connsiteY2" fmla="*/ 451831 h 5859310"/>
                  <a:gd name="connsiteX3" fmla="*/ 674659 w 1122397"/>
                  <a:gd name="connsiteY3" fmla="*/ 1095553 h 5859310"/>
                  <a:gd name="connsiteX4" fmla="*/ 692300 w 1122397"/>
                  <a:gd name="connsiteY4" fmla="*/ 1629785 h 5859310"/>
                  <a:gd name="connsiteX5" fmla="*/ 990684 w 1122397"/>
                  <a:gd name="connsiteY5" fmla="*/ 2233005 h 5859310"/>
                  <a:gd name="connsiteX6" fmla="*/ 293265 w 1122397"/>
                  <a:gd name="connsiteY6" fmla="*/ 3630931 h 5859310"/>
                  <a:gd name="connsiteX7" fmla="*/ 56878 w 1122397"/>
                  <a:gd name="connsiteY7" fmla="*/ 4622185 h 5859310"/>
                  <a:gd name="connsiteX8" fmla="*/ 56878 w 1122397"/>
                  <a:gd name="connsiteY8" fmla="*/ 4631710 h 5859310"/>
                  <a:gd name="connsiteX9" fmla="*/ 0 w 1122397"/>
                  <a:gd name="connsiteY9" fmla="*/ 5859310 h 5859310"/>
                  <a:gd name="connsiteX0" fmla="*/ 1111021 w 1111021"/>
                  <a:gd name="connsiteY0" fmla="*/ 0 h 5751389"/>
                  <a:gd name="connsiteX1" fmla="*/ 962004 w 1111021"/>
                  <a:gd name="connsiteY1" fmla="*/ 168741 h 5751389"/>
                  <a:gd name="connsiteX2" fmla="*/ 829661 w 1111021"/>
                  <a:gd name="connsiteY2" fmla="*/ 451831 h 5751389"/>
                  <a:gd name="connsiteX3" fmla="*/ 663283 w 1111021"/>
                  <a:gd name="connsiteY3" fmla="*/ 1095553 h 5751389"/>
                  <a:gd name="connsiteX4" fmla="*/ 680924 w 1111021"/>
                  <a:gd name="connsiteY4" fmla="*/ 1629785 h 5751389"/>
                  <a:gd name="connsiteX5" fmla="*/ 979308 w 1111021"/>
                  <a:gd name="connsiteY5" fmla="*/ 2233005 h 5751389"/>
                  <a:gd name="connsiteX6" fmla="*/ 281889 w 1111021"/>
                  <a:gd name="connsiteY6" fmla="*/ 3630931 h 5751389"/>
                  <a:gd name="connsiteX7" fmla="*/ 45502 w 1111021"/>
                  <a:gd name="connsiteY7" fmla="*/ 4622185 h 5751389"/>
                  <a:gd name="connsiteX8" fmla="*/ 45502 w 1111021"/>
                  <a:gd name="connsiteY8" fmla="*/ 4631710 h 5751389"/>
                  <a:gd name="connsiteX9" fmla="*/ 0 w 1111021"/>
                  <a:gd name="connsiteY9" fmla="*/ 5751389 h 57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021" h="5751389">
                    <a:moveTo>
                      <a:pt x="1111021" y="0"/>
                    </a:moveTo>
                    <a:cubicBezTo>
                      <a:pt x="1100042" y="21999"/>
                      <a:pt x="998303" y="110116"/>
                      <a:pt x="962004" y="168741"/>
                    </a:cubicBezTo>
                    <a:cubicBezTo>
                      <a:pt x="925705" y="227366"/>
                      <a:pt x="879448" y="297362"/>
                      <a:pt x="829661" y="451831"/>
                    </a:cubicBezTo>
                    <a:cubicBezTo>
                      <a:pt x="779874" y="606300"/>
                      <a:pt x="688073" y="899227"/>
                      <a:pt x="663283" y="1095553"/>
                    </a:cubicBezTo>
                    <a:cubicBezTo>
                      <a:pt x="638494" y="1291879"/>
                      <a:pt x="628253" y="1440210"/>
                      <a:pt x="680924" y="1629785"/>
                    </a:cubicBezTo>
                    <a:cubicBezTo>
                      <a:pt x="733595" y="1819360"/>
                      <a:pt x="1045814" y="1899481"/>
                      <a:pt x="979308" y="2233005"/>
                    </a:cubicBezTo>
                    <a:cubicBezTo>
                      <a:pt x="912802" y="2566529"/>
                      <a:pt x="437523" y="3232734"/>
                      <a:pt x="281889" y="3630931"/>
                    </a:cubicBezTo>
                    <a:cubicBezTo>
                      <a:pt x="126255" y="4029128"/>
                      <a:pt x="84900" y="4455389"/>
                      <a:pt x="45502" y="4622185"/>
                    </a:cubicBezTo>
                    <a:cubicBezTo>
                      <a:pt x="6104" y="4788981"/>
                      <a:pt x="45502" y="4631710"/>
                      <a:pt x="45502" y="4631710"/>
                    </a:cubicBezTo>
                    <a:lnTo>
                      <a:pt x="0" y="575138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96527" y="848877"/>
                <a:ext cx="1714264" cy="83652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smtClean="0">
                    <a:latin typeface="Times New Roman" panose="02020603050405020304" pitchFamily="18" charset="0"/>
                    <a:cs typeface="Times New Roman" panose="02020603050405020304" pitchFamily="18" charset="0"/>
                  </a:rPr>
                  <a:t>Illuminant estimation</a:t>
                </a:r>
              </a:p>
              <a:p>
                <a:pPr algn="ctr"/>
                <a:r>
                  <a:rPr lang="en-GB" sz="1200" dirty="0" smtClean="0">
                    <a:latin typeface="Times New Roman" panose="02020603050405020304" pitchFamily="18" charset="0"/>
                    <a:cs typeface="Times New Roman" panose="02020603050405020304" pitchFamily="18" charset="0"/>
                  </a:rPr>
                  <a:t>Simple statistics algorithms:</a:t>
                </a:r>
              </a:p>
              <a:p>
                <a:pPr algn="ctr"/>
                <a:r>
                  <a:rPr lang="en-GB" sz="1200" dirty="0" smtClean="0">
                    <a:latin typeface="Times New Roman" panose="02020603050405020304" pitchFamily="18" charset="0"/>
                    <a:cs typeface="Times New Roman" panose="02020603050405020304" pitchFamily="18" charset="0"/>
                  </a:rPr>
                  <a:t>{S1,S2,S3,S4,S5}</a:t>
                </a:r>
                <a:endParaRPr lang="en-GB" sz="1200" dirty="0">
                  <a:latin typeface="Times New Roman" panose="02020603050405020304" pitchFamily="18" charset="0"/>
                  <a:cs typeface="Times New Roman" panose="02020603050405020304" pitchFamily="18" charset="0"/>
                </a:endParaRPr>
              </a:p>
            </p:txBody>
          </p:sp>
          <p:cxnSp>
            <p:nvCxnSpPr>
              <p:cNvPr id="48" name="Elbow Connector 47"/>
              <p:cNvCxnSpPr>
                <a:stCxn id="16" idx="3"/>
              </p:cNvCxnSpPr>
              <p:nvPr/>
            </p:nvCxnSpPr>
            <p:spPr>
              <a:xfrm flipV="1">
                <a:off x="5138601" y="3075722"/>
                <a:ext cx="1323566" cy="917147"/>
              </a:xfrm>
              <a:prstGeom prst="bentConnector3">
                <a:avLst>
                  <a:gd name="adj1" fmla="val 2590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H="1">
                <a:off x="5377355" y="1568268"/>
                <a:ext cx="138003" cy="359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6" idx="0"/>
              </p:cNvCxnSpPr>
              <p:nvPr/>
            </p:nvCxnSpPr>
            <p:spPr>
              <a:xfrm flipH="1">
                <a:off x="4612871" y="3260005"/>
                <a:ext cx="10772" cy="5109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65532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Test Phase</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133600" y="4953000"/>
              <a:ext cx="1676400"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Training Phase</a:t>
              </a:r>
              <a:endParaRPr lang="en-US" b="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39998" y="1490332"/>
              <a:ext cx="767479" cy="76098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47909" y="1032867"/>
              <a:ext cx="1190481" cy="5817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Elbow Connector 11"/>
            <p:cNvCxnSpPr>
              <a:stCxn id="14" idx="3"/>
            </p:cNvCxnSpPr>
            <p:nvPr/>
          </p:nvCxnSpPr>
          <p:spPr>
            <a:xfrm flipV="1">
              <a:off x="2845214" y="2508296"/>
              <a:ext cx="1712317" cy="304758"/>
            </a:xfrm>
            <a:prstGeom prst="bentConnector3">
              <a:avLst>
                <a:gd name="adj1" fmla="val 3323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itle 1"/>
          <p:cNvSpPr>
            <a:spLocks noGrp="1"/>
          </p:cNvSpPr>
          <p:nvPr>
            <p:ph type="title"/>
          </p:nvPr>
        </p:nvSpPr>
        <p:spPr>
          <a:xfrm>
            <a:off x="838200" y="306134"/>
            <a:ext cx="10515600" cy="1281492"/>
          </a:xfrm>
        </p:spPr>
        <p:txBody>
          <a:bodyPr>
            <a:normAutofit/>
          </a:bodyPr>
          <a:lstStyle/>
          <a:p>
            <a:pPr algn="ctr"/>
            <a:r>
              <a:rPr lang="en-GB" sz="4000" dirty="0" smtClean="0"/>
              <a:t>Hybrid method for targeting hard </a:t>
            </a:r>
            <a:r>
              <a:rPr lang="en-GB" sz="4000" dirty="0" smtClean="0"/>
              <a:t>images</a:t>
            </a:r>
            <a:br>
              <a:rPr lang="en-GB" sz="4000" dirty="0" smtClean="0"/>
            </a:br>
            <a:r>
              <a:rPr lang="en-GB" sz="3200" dirty="0"/>
              <a:t>o</a:t>
            </a:r>
            <a:r>
              <a:rPr lang="en-GB" sz="3200" dirty="0"/>
              <a:t>verall procedure</a:t>
            </a:r>
            <a:endParaRPr lang="en-GB" sz="3200" dirty="0"/>
          </a:p>
        </p:txBody>
      </p:sp>
    </p:spTree>
    <p:extLst>
      <p:ext uri="{BB962C8B-B14F-4D97-AF65-F5344CB8AC3E}">
        <p14:creationId xmlns:p14="http://schemas.microsoft.com/office/powerpoint/2010/main" val="3993380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9" y="365125"/>
            <a:ext cx="11142306" cy="1325563"/>
          </a:xfrm>
        </p:spPr>
        <p:txBody>
          <a:bodyPr>
            <a:normAutofit/>
          </a:bodyPr>
          <a:lstStyle/>
          <a:p>
            <a:pPr algn="ctr"/>
            <a:r>
              <a:rPr lang="en-GB" sz="4000" dirty="0" smtClean="0"/>
              <a:t>Results</a:t>
            </a:r>
            <a:r>
              <a:rPr lang="en-GB" sz="4000" dirty="0"/>
              <a:t> </a:t>
            </a:r>
            <a:r>
              <a:rPr lang="en-GB" sz="4000" dirty="0" smtClean="0"/>
              <a:t>of applying our hybrid method</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2177288391"/>
              </p:ext>
            </p:extLst>
          </p:nvPr>
        </p:nvGraphicFramePr>
        <p:xfrm>
          <a:off x="488574" y="2959564"/>
          <a:ext cx="11208320" cy="2860040"/>
        </p:xfrm>
        <a:graphic>
          <a:graphicData uri="http://schemas.openxmlformats.org/drawingml/2006/table">
            <a:tbl>
              <a:tblPr firstRow="1" bandRow="1">
                <a:tableStyleId>{5940675A-B579-460E-94D1-54222C63F5DA}</a:tableStyleId>
              </a:tblPr>
              <a:tblGrid>
                <a:gridCol w="1819275"/>
                <a:gridCol w="1017905"/>
                <a:gridCol w="994664"/>
                <a:gridCol w="1181290"/>
                <a:gridCol w="1230630"/>
                <a:gridCol w="968692"/>
                <a:gridCol w="822642"/>
                <a:gridCol w="1398131"/>
                <a:gridCol w="408582"/>
                <a:gridCol w="1366509"/>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S1 (</a:t>
                      </a:r>
                      <a:r>
                        <a:rPr lang="en-GB" dirty="0" err="1" smtClean="0"/>
                        <a:t>SoG</a:t>
                      </a:r>
                      <a:r>
                        <a:rPr lang="en-GB" dirty="0" smtClean="0"/>
                        <a:t>)</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S2 (GW)</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S3 (1</a:t>
                      </a:r>
                      <a:r>
                        <a:rPr lang="en-GB" baseline="30000" dirty="0" smtClean="0"/>
                        <a:t>st</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S4 (2</a:t>
                      </a:r>
                      <a:r>
                        <a:rPr lang="en-GB" baseline="30000" dirty="0" smtClean="0"/>
                        <a:t>nd</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S5 (WP)</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L1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a:r>
                        <a:rPr lang="en-GB" dirty="0" smtClean="0"/>
                        <a:t>Proposed </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r>
              <a:tr h="370840">
                <a:tc gridSpan="7">
                  <a:txBody>
                    <a:bodyPr/>
                    <a:lstStyle/>
                    <a:p>
                      <a:endParaRPr lang="en-GB" dirty="0"/>
                    </a:p>
                  </a:txBody>
                  <a:tcPr>
                    <a:lnT w="12700" cmpd="sng">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algn="ctr"/>
                      <a:r>
                        <a:rPr lang="en-GB" dirty="0" smtClean="0"/>
                        <a:t>average</a:t>
                      </a:r>
                      <a:endParaRPr lang="en-GB" dirty="0"/>
                    </a:p>
                  </a:txBody>
                  <a:tcPr/>
                </a:tc>
                <a:tc gridSpan="2">
                  <a:txBody>
                    <a:bodyPr/>
                    <a:lstStyle/>
                    <a:p>
                      <a:pPr algn="ctr"/>
                      <a:r>
                        <a:rPr lang="en-GB" dirty="0" smtClean="0"/>
                        <a:t>corrected</a:t>
                      </a:r>
                      <a:endParaRPr lang="en-GB" dirty="0"/>
                    </a:p>
                  </a:txBody>
                  <a:tcPr/>
                </a:tc>
                <a:tc hMerge="1">
                  <a:txBody>
                    <a:bodyPr/>
                    <a:lstStyle/>
                    <a:p>
                      <a:endParaRPr lang="en-GB" dirty="0"/>
                    </a:p>
                  </a:txBody>
                  <a:tcPr/>
                </a:tc>
              </a:tr>
              <a:tr h="370840">
                <a:tc>
                  <a:txBody>
                    <a:bodyPr/>
                    <a:lstStyle/>
                    <a:p>
                      <a:r>
                        <a:rPr lang="en-GB" dirty="0" smtClean="0"/>
                        <a:t>All</a:t>
                      </a:r>
                      <a:endParaRPr lang="en-GB" dirty="0"/>
                    </a:p>
                  </a:txBody>
                  <a:tcPr/>
                </a:tc>
                <a:tc>
                  <a:txBody>
                    <a:bodyPr/>
                    <a:lstStyle/>
                    <a:p>
                      <a:pPr algn="ctr"/>
                      <a:r>
                        <a:rPr lang="en-GB" dirty="0" smtClean="0"/>
                        <a:t>4.37°</a:t>
                      </a:r>
                      <a:endParaRPr lang="en-GB" dirty="0"/>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7.04°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4.81°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4.73°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6.46°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2.4°</a:t>
                      </a:r>
                    </a:p>
                  </a:txBody>
                  <a:tcPr>
                    <a:lnL w="12700" cmpd="sng">
                      <a:noFill/>
                    </a:lnL>
                  </a:tcPr>
                </a:tc>
                <a:tc gridSpan="3">
                  <a:txBody>
                    <a:bodyPr/>
                    <a:lstStyle/>
                    <a:p>
                      <a:pPr algn="ctr"/>
                      <a:endParaRPr lang="en-GB" dirty="0"/>
                    </a:p>
                  </a:txBody>
                  <a:tcPr>
                    <a:lnB w="12700" cap="flat" cmpd="sng" algn="ctr">
                      <a:no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tc>
              </a:tr>
              <a:tr h="370840">
                <a:tc>
                  <a:txBody>
                    <a:bodyPr/>
                    <a:lstStyle/>
                    <a:p>
                      <a:r>
                        <a:rPr lang="en-GB" dirty="0" smtClean="0"/>
                        <a:t>Easy</a:t>
                      </a:r>
                    </a:p>
                  </a:txBody>
                  <a:tcPr/>
                </a:tc>
                <a:tc>
                  <a:txBody>
                    <a:bodyPr/>
                    <a:lstStyle/>
                    <a:p>
                      <a:pPr algn="ctr"/>
                      <a:r>
                        <a:rPr lang="en-GB" dirty="0" smtClean="0"/>
                        <a:t>3.5°</a:t>
                      </a:r>
                      <a:endParaRPr lang="en-GB" dirty="0"/>
                    </a:p>
                  </a:txBody>
                  <a:tcPr>
                    <a:lnR w="12700" cmpd="sng">
                      <a:noFill/>
                    </a:lnR>
                  </a:tcPr>
                </a:tc>
                <a:tc>
                  <a:txBody>
                    <a:bodyPr/>
                    <a:lstStyle/>
                    <a:p>
                      <a:pPr algn="ctr"/>
                      <a:r>
                        <a:rPr lang="en-GB" dirty="0" smtClean="0"/>
                        <a:t>6.9°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4.26°</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2.1°</a:t>
                      </a:r>
                      <a:endParaRPr lang="en-GB" dirty="0"/>
                    </a:p>
                  </a:txBody>
                  <a:tcPr>
                    <a:lnL w="12700" cmpd="sng">
                      <a:noFill/>
                    </a:lnL>
                  </a:tcPr>
                </a:tc>
                <a:tc gridSpan="2">
                  <a:txBody>
                    <a:bodyPr/>
                    <a:lstStyle/>
                    <a:p>
                      <a:pPr algn="ctr"/>
                      <a:r>
                        <a:rPr lang="en-GB" dirty="0" smtClean="0"/>
                        <a:t>3.42°</a:t>
                      </a:r>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pPr algn="ctr"/>
                      <a:r>
                        <a:rPr lang="en-GB" dirty="0" smtClean="0"/>
                        <a:t>2.4°</a:t>
                      </a:r>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r h="138957">
                <a:tc>
                  <a:txBody>
                    <a:bodyPr/>
                    <a:lstStyle/>
                    <a:p>
                      <a:r>
                        <a:rPr lang="en-GB" dirty="0" smtClean="0"/>
                        <a:t>Hard</a:t>
                      </a:r>
                      <a:endParaRPr lang="en-GB" dirty="0"/>
                    </a:p>
                  </a:txBody>
                  <a:tcPr/>
                </a:tc>
                <a:tc>
                  <a:txBody>
                    <a:bodyPr/>
                    <a:lstStyle/>
                    <a:p>
                      <a:pPr algn="ctr"/>
                      <a:r>
                        <a:rPr lang="en-GB" dirty="0" smtClean="0"/>
                        <a:t>6°</a:t>
                      </a:r>
                      <a:endParaRPr lang="en-GB" dirty="0"/>
                    </a:p>
                  </a:txBody>
                  <a:tcPr>
                    <a:lnR w="12700" cmpd="sng">
                      <a:noFill/>
                    </a:lnR>
                  </a:tcPr>
                </a:tc>
                <a:tc>
                  <a:txBody>
                    <a:bodyPr/>
                    <a:lstStyle/>
                    <a:p>
                      <a:pPr algn="ctr"/>
                      <a:r>
                        <a:rPr lang="en-GB" dirty="0" smtClean="0"/>
                        <a:t>7.04°</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6.1°</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4.8°</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12.9°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2.91°</a:t>
                      </a:r>
                      <a:endParaRPr lang="en-GB" dirty="0"/>
                    </a:p>
                  </a:txBody>
                  <a:tcPr>
                    <a:lnL w="12700" cmpd="sng">
                      <a:noFill/>
                    </a:lnL>
                  </a:tcPr>
                </a:tc>
                <a:tc gridSpan="2">
                  <a:txBody>
                    <a:bodyPr/>
                    <a:lstStyle/>
                    <a:p>
                      <a:pPr algn="ctr"/>
                      <a:r>
                        <a:rPr lang="en-GB" dirty="0" smtClean="0"/>
                        <a:t>2.91°</a:t>
                      </a:r>
                      <a:endParaRPr lang="en-GB" dirty="0"/>
                    </a:p>
                  </a:txBody>
                  <a:tcPr>
                    <a:lnR w="12700" cap="flat" cmpd="sng" algn="ctr">
                      <a:noFill/>
                      <a:prstDash val="solid"/>
                      <a:round/>
                      <a:headEnd type="none" w="med" len="med"/>
                      <a:tailEnd type="none" w="med" len="med"/>
                    </a:lnR>
                  </a:tcPr>
                </a:tc>
                <a:tc hMerge="1">
                  <a:txBody>
                    <a:bodyPr/>
                    <a:lstStyle/>
                    <a:p>
                      <a:endParaRPr lang="en-GB"/>
                    </a:p>
                  </a:txBody>
                  <a:tcPr/>
                </a:tc>
                <a:tc>
                  <a:txBody>
                    <a:bodyPr/>
                    <a:lstStyle/>
                    <a:p>
                      <a:pPr algn="ctr"/>
                      <a:r>
                        <a:rPr lang="en-GB" dirty="0" smtClean="0"/>
                        <a:t>2.91°</a:t>
                      </a:r>
                      <a:endParaRPr lang="en-GB" dirty="0"/>
                    </a:p>
                  </a:txBody>
                  <a:tcPr>
                    <a:lnL w="12700" cap="flat" cmpd="sng" algn="ctr">
                      <a:noFill/>
                      <a:prstDash val="solid"/>
                      <a:round/>
                      <a:headEnd type="none" w="med" len="med"/>
                      <a:tailEnd type="none" w="med" len="med"/>
                    </a:lnL>
                  </a:tcPr>
                </a:tc>
              </a:tr>
              <a:tr h="146422">
                <a:tc gridSpan="10">
                  <a:txBody>
                    <a:bodyPr/>
                    <a:lstStyle/>
                    <a:p>
                      <a:pPr algn="ctr"/>
                      <a:endParaRPr lang="en-GB" dirty="0"/>
                    </a:p>
                  </a:txBody>
                  <a:tcPr marT="0" marB="0">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321837">
                <a:tc>
                  <a:txBody>
                    <a:bodyPr/>
                    <a:lstStyle/>
                    <a:p>
                      <a:r>
                        <a:rPr lang="en-GB" dirty="0" smtClean="0"/>
                        <a:t>Time (per image)</a:t>
                      </a:r>
                      <a:endParaRPr lang="en-GB" dirty="0"/>
                    </a:p>
                  </a:txBody>
                  <a:tcPr/>
                </a:tc>
                <a:tc>
                  <a:txBody>
                    <a:bodyPr/>
                    <a:lstStyle/>
                    <a:p>
                      <a:pPr algn="ctr"/>
                      <a:r>
                        <a:rPr lang="en-GB" dirty="0" smtClean="0"/>
                        <a:t>3.4s</a:t>
                      </a:r>
                      <a:endParaRPr lang="en-GB" dirty="0"/>
                    </a:p>
                  </a:txBody>
                  <a:tcPr>
                    <a:lnR w="12700" cap="flat" cmpd="sng" algn="ctr">
                      <a:noFill/>
                      <a:prstDash val="solid"/>
                      <a:round/>
                      <a:headEnd type="none" w="med" len="med"/>
                      <a:tailEnd type="none" w="med" len="med"/>
                    </a:lnR>
                  </a:tcPr>
                </a:tc>
                <a:tc>
                  <a:txBody>
                    <a:bodyPr/>
                    <a:lstStyle/>
                    <a:p>
                      <a:pPr algn="ctr"/>
                      <a:r>
                        <a:rPr lang="en-GB" dirty="0" smtClean="0"/>
                        <a:t>1.8s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6.8s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1.85s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sz="1800" kern="1200" dirty="0" smtClean="0">
                          <a:solidFill>
                            <a:schemeClr val="tx1"/>
                          </a:solidFill>
                          <a:latin typeface="+mn-lt"/>
                          <a:ea typeface="+mn-ea"/>
                          <a:cs typeface="+mn-cs"/>
                        </a:rPr>
                        <a:t>1.96m</a:t>
                      </a:r>
                      <a:endParaRPr lang="en-GB"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tcPr>
                </a:tc>
                <a:tc gridSpan="3">
                  <a:txBody>
                    <a:bodyPr/>
                    <a:lstStyle/>
                    <a:p>
                      <a:pPr algn="ctr"/>
                      <a:r>
                        <a:rPr lang="en-GB" sz="1800" kern="1200" dirty="0" smtClean="0">
                          <a:solidFill>
                            <a:schemeClr val="tx1"/>
                          </a:solidFill>
                          <a:latin typeface="+mn-lt"/>
                          <a:ea typeface="+mn-ea"/>
                          <a:cs typeface="+mn-cs"/>
                        </a:rPr>
                        <a:t>21.9s + (1.96m per hard image)</a:t>
                      </a:r>
                      <a:endParaRPr lang="en-GB" sz="1800" kern="1200" dirty="0">
                        <a:solidFill>
                          <a:schemeClr val="tx1"/>
                        </a:solidFill>
                        <a:latin typeface="+mn-lt"/>
                        <a:ea typeface="+mn-ea"/>
                        <a:cs typeface="+mn-cs"/>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r h="370840">
                <a:tc>
                  <a:txBody>
                    <a:bodyPr/>
                    <a:lstStyle/>
                    <a:p>
                      <a:r>
                        <a:rPr lang="en-GB" dirty="0" smtClean="0"/>
                        <a:t>Time (total)</a:t>
                      </a:r>
                      <a:endParaRPr lang="en-GB" dirty="0"/>
                    </a:p>
                  </a:txBody>
                  <a:tcPr/>
                </a:tc>
                <a:tc>
                  <a:txBody>
                    <a:bodyPr/>
                    <a:lstStyle/>
                    <a:p>
                      <a:pPr algn="ctr"/>
                      <a:r>
                        <a:rPr lang="en-GB" dirty="0" smtClean="0"/>
                        <a:t>18.5m</a:t>
                      </a:r>
                      <a:endParaRPr lang="en-GB" dirty="0"/>
                    </a:p>
                  </a:txBody>
                  <a:tcPr>
                    <a:lnR w="12700" cap="flat" cmpd="sng" algn="ctr">
                      <a:noFill/>
                      <a:prstDash val="solid"/>
                      <a:round/>
                      <a:headEnd type="none" w="med" len="med"/>
                      <a:tailEnd type="none" w="med" len="med"/>
                    </a:lnR>
                  </a:tcPr>
                </a:tc>
                <a:tc>
                  <a:txBody>
                    <a:bodyPr/>
                    <a:lstStyle/>
                    <a:p>
                      <a:pPr algn="ctr"/>
                      <a:r>
                        <a:rPr lang="en-GB" dirty="0" smtClean="0"/>
                        <a:t>9.8m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36.9m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43.5m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10m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sz="1800" kern="1200" dirty="0" smtClean="0">
                          <a:solidFill>
                            <a:schemeClr val="tx1"/>
                          </a:solidFill>
                          <a:latin typeface="+mn-lt"/>
                          <a:ea typeface="+mn-ea"/>
                          <a:cs typeface="+mn-cs"/>
                        </a:rPr>
                        <a:t>10.7h</a:t>
                      </a:r>
                      <a:endParaRPr lang="en-GB"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tcPr>
                </a:tc>
                <a:tc gridSpan="3">
                  <a:txBody>
                    <a:bodyPr/>
                    <a:lstStyle/>
                    <a:p>
                      <a:pPr algn="ctr"/>
                      <a:r>
                        <a:rPr lang="en-GB" sz="1800" kern="1200" dirty="0" smtClean="0">
                          <a:solidFill>
                            <a:schemeClr val="tx1"/>
                          </a:solidFill>
                          <a:latin typeface="+mn-lt"/>
                          <a:ea typeface="+mn-ea"/>
                          <a:cs typeface="+mn-cs"/>
                        </a:rPr>
                        <a:t>4.5h</a:t>
                      </a:r>
                      <a:endParaRPr lang="en-GB" sz="1800" kern="1200" dirty="0">
                        <a:solidFill>
                          <a:schemeClr val="tx1"/>
                        </a:solidFill>
                        <a:latin typeface="+mn-lt"/>
                        <a:ea typeface="+mn-ea"/>
                        <a:cs typeface="+mn-cs"/>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bl>
          </a:graphicData>
        </a:graphic>
      </p:graphicFrame>
      <p:sp>
        <p:nvSpPr>
          <p:cNvPr id="6" name="TextBox 5"/>
          <p:cNvSpPr txBox="1"/>
          <p:nvPr/>
        </p:nvSpPr>
        <p:spPr>
          <a:xfrm>
            <a:off x="488574" y="2133609"/>
            <a:ext cx="11433421" cy="646331"/>
          </a:xfrm>
          <a:prstGeom prst="rect">
            <a:avLst/>
          </a:prstGeom>
          <a:noFill/>
        </p:spPr>
        <p:txBody>
          <a:bodyPr wrap="square" rtlCol="0">
            <a:spAutoFit/>
          </a:bodyPr>
          <a:lstStyle/>
          <a:p>
            <a:r>
              <a:rPr lang="en-GB" dirty="0"/>
              <a:t>The median errors of the proposed hybrid framework treating hard and easy images </a:t>
            </a:r>
            <a:r>
              <a:rPr lang="en-GB" dirty="0" smtClean="0"/>
              <a:t>differently</a:t>
            </a:r>
            <a:r>
              <a:rPr lang="en-GB" dirty="0"/>
              <a:t>. In comparison </a:t>
            </a:r>
            <a:r>
              <a:rPr lang="en-GB" dirty="0" smtClean="0"/>
              <a:t>we show </a:t>
            </a:r>
            <a:r>
              <a:rPr lang="en-GB" dirty="0"/>
              <a:t>the errors of fast statistical algorithms (S1 to S5), as well as time complexity of exemplar-based method</a:t>
            </a:r>
          </a:p>
        </p:txBody>
      </p:sp>
    </p:spTree>
    <p:extLst>
      <p:ext uri="{BB962C8B-B14F-4D97-AF65-F5344CB8AC3E}">
        <p14:creationId xmlns:p14="http://schemas.microsoft.com/office/powerpoint/2010/main" val="139916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9" y="365125"/>
            <a:ext cx="11142306" cy="1325563"/>
          </a:xfrm>
        </p:spPr>
        <p:txBody>
          <a:bodyPr>
            <a:normAutofit/>
          </a:bodyPr>
          <a:lstStyle/>
          <a:p>
            <a:pPr algn="ctr"/>
            <a:r>
              <a:rPr lang="en-GB" sz="4000" dirty="0" smtClean="0"/>
              <a:t>Results</a:t>
            </a:r>
            <a:r>
              <a:rPr lang="en-GB" sz="4000" dirty="0"/>
              <a:t> </a:t>
            </a:r>
            <a:r>
              <a:rPr lang="en-GB" sz="4000" dirty="0" smtClean="0"/>
              <a:t>of applying our hybrid method</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3215992543"/>
              </p:ext>
            </p:extLst>
          </p:nvPr>
        </p:nvGraphicFramePr>
        <p:xfrm>
          <a:off x="488574" y="2959564"/>
          <a:ext cx="11208320" cy="2860040"/>
        </p:xfrm>
        <a:graphic>
          <a:graphicData uri="http://schemas.openxmlformats.org/drawingml/2006/table">
            <a:tbl>
              <a:tblPr firstRow="1" bandRow="1">
                <a:tableStyleId>{5940675A-B579-460E-94D1-54222C63F5DA}</a:tableStyleId>
              </a:tblPr>
              <a:tblGrid>
                <a:gridCol w="1819275"/>
                <a:gridCol w="1017905"/>
                <a:gridCol w="994664"/>
                <a:gridCol w="1181290"/>
                <a:gridCol w="1230630"/>
                <a:gridCol w="968692"/>
                <a:gridCol w="822642"/>
                <a:gridCol w="1398131"/>
                <a:gridCol w="408582"/>
                <a:gridCol w="1366509"/>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S1 (</a:t>
                      </a:r>
                      <a:r>
                        <a:rPr lang="en-GB" dirty="0" err="1" smtClean="0"/>
                        <a:t>SoG</a:t>
                      </a:r>
                      <a:r>
                        <a:rPr lang="en-GB" dirty="0" smtClean="0"/>
                        <a:t>)</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S2 (GW)</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S3 (1</a:t>
                      </a:r>
                      <a:r>
                        <a:rPr lang="en-GB" baseline="30000" dirty="0" smtClean="0"/>
                        <a:t>st</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S4 (2</a:t>
                      </a:r>
                      <a:r>
                        <a:rPr lang="en-GB" baseline="30000" dirty="0" smtClean="0"/>
                        <a:t>nd</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S5 (WP)</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L1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a:r>
                        <a:rPr lang="en-GB" dirty="0" smtClean="0"/>
                        <a:t>Proposed </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r>
              <a:tr h="370840">
                <a:tc gridSpan="7">
                  <a:txBody>
                    <a:bodyPr/>
                    <a:lstStyle/>
                    <a:p>
                      <a:endParaRPr lang="en-GB" dirty="0"/>
                    </a:p>
                  </a:txBody>
                  <a:tcPr>
                    <a:lnT w="12700" cmpd="sng">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algn="ctr"/>
                      <a:r>
                        <a:rPr lang="en-GB" dirty="0" smtClean="0"/>
                        <a:t>average</a:t>
                      </a:r>
                      <a:endParaRPr lang="en-GB" dirty="0"/>
                    </a:p>
                  </a:txBody>
                  <a:tcPr/>
                </a:tc>
                <a:tc gridSpan="2">
                  <a:txBody>
                    <a:bodyPr/>
                    <a:lstStyle/>
                    <a:p>
                      <a:pPr algn="ctr"/>
                      <a:r>
                        <a:rPr lang="en-GB" dirty="0" smtClean="0"/>
                        <a:t>corrected</a:t>
                      </a:r>
                      <a:endParaRPr lang="en-GB" dirty="0"/>
                    </a:p>
                  </a:txBody>
                  <a:tcPr/>
                </a:tc>
                <a:tc hMerge="1">
                  <a:txBody>
                    <a:bodyPr/>
                    <a:lstStyle/>
                    <a:p>
                      <a:endParaRPr lang="en-GB" dirty="0"/>
                    </a:p>
                  </a:txBody>
                  <a:tcPr/>
                </a:tc>
              </a:tr>
              <a:tr h="370840">
                <a:tc>
                  <a:txBody>
                    <a:bodyPr/>
                    <a:lstStyle/>
                    <a:p>
                      <a:r>
                        <a:rPr lang="en-GB" dirty="0" smtClean="0"/>
                        <a:t>All</a:t>
                      </a:r>
                      <a:endParaRPr lang="en-GB" dirty="0"/>
                    </a:p>
                  </a:txBody>
                  <a:tcPr/>
                </a:tc>
                <a:tc>
                  <a:txBody>
                    <a:bodyPr/>
                    <a:lstStyle/>
                    <a:p>
                      <a:pPr algn="ctr"/>
                      <a:r>
                        <a:rPr lang="en-GB" dirty="0" smtClean="0">
                          <a:solidFill>
                            <a:srgbClr val="0070C0"/>
                          </a:solidFill>
                        </a:rPr>
                        <a:t>4.37°</a:t>
                      </a:r>
                      <a:endParaRPr lang="en-GB" dirty="0">
                        <a:solidFill>
                          <a:srgbClr val="0070C0"/>
                        </a:solidFill>
                      </a:endParaRPr>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7.04°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4.81°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4.73°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6.46°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2.4°</a:t>
                      </a:r>
                    </a:p>
                  </a:txBody>
                  <a:tcPr>
                    <a:lnL w="12700" cmpd="sng">
                      <a:noFill/>
                    </a:lnL>
                  </a:tcPr>
                </a:tc>
                <a:tc gridSpan="3">
                  <a:txBody>
                    <a:bodyPr/>
                    <a:lstStyle/>
                    <a:p>
                      <a:pPr algn="ctr"/>
                      <a:endParaRPr lang="en-GB" dirty="0"/>
                    </a:p>
                  </a:txBody>
                  <a:tcPr>
                    <a:lnB w="12700" cap="flat" cmpd="sng" algn="ctr">
                      <a:no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tc>
              </a:tr>
              <a:tr h="370840">
                <a:tc>
                  <a:txBody>
                    <a:bodyPr/>
                    <a:lstStyle/>
                    <a:p>
                      <a:r>
                        <a:rPr lang="en-GB" dirty="0" smtClean="0"/>
                        <a:t>Easy</a:t>
                      </a:r>
                    </a:p>
                  </a:txBody>
                  <a:tcPr/>
                </a:tc>
                <a:tc>
                  <a:txBody>
                    <a:bodyPr/>
                    <a:lstStyle/>
                    <a:p>
                      <a:pPr algn="ctr"/>
                      <a:r>
                        <a:rPr lang="en-GB" dirty="0" smtClean="0"/>
                        <a:t>3.5°</a:t>
                      </a:r>
                      <a:endParaRPr lang="en-GB" dirty="0"/>
                    </a:p>
                  </a:txBody>
                  <a:tcPr>
                    <a:lnR w="12700" cmpd="sng">
                      <a:noFill/>
                    </a:lnR>
                  </a:tcPr>
                </a:tc>
                <a:tc>
                  <a:txBody>
                    <a:bodyPr/>
                    <a:lstStyle/>
                    <a:p>
                      <a:pPr algn="ctr"/>
                      <a:r>
                        <a:rPr lang="en-GB" dirty="0" smtClean="0"/>
                        <a:t>6.9°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4.26°</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2.1°</a:t>
                      </a:r>
                      <a:endParaRPr lang="en-GB" dirty="0"/>
                    </a:p>
                  </a:txBody>
                  <a:tcPr>
                    <a:lnL w="12700" cmpd="sng">
                      <a:noFill/>
                    </a:lnL>
                  </a:tcPr>
                </a:tc>
                <a:tc gridSpan="2">
                  <a:txBody>
                    <a:bodyPr/>
                    <a:lstStyle/>
                    <a:p>
                      <a:pPr algn="ctr"/>
                      <a:r>
                        <a:rPr lang="en-GB" dirty="0" smtClean="0">
                          <a:solidFill>
                            <a:schemeClr val="tx1"/>
                          </a:solidFill>
                        </a:rPr>
                        <a:t>3.42°</a:t>
                      </a:r>
                      <a:endParaRPr lang="en-GB"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pPr algn="ctr"/>
                      <a:r>
                        <a:rPr lang="en-GB" dirty="0" smtClean="0">
                          <a:solidFill>
                            <a:schemeClr val="tx1"/>
                          </a:solidFill>
                        </a:rPr>
                        <a:t>2.4°</a:t>
                      </a:r>
                      <a:endParaRPr lang="en-GB"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r h="138957">
                <a:tc>
                  <a:txBody>
                    <a:bodyPr/>
                    <a:lstStyle/>
                    <a:p>
                      <a:r>
                        <a:rPr lang="en-GB" dirty="0" smtClean="0"/>
                        <a:t>Hard</a:t>
                      </a:r>
                      <a:endParaRPr lang="en-GB" dirty="0"/>
                    </a:p>
                  </a:txBody>
                  <a:tcPr/>
                </a:tc>
                <a:tc>
                  <a:txBody>
                    <a:bodyPr/>
                    <a:lstStyle/>
                    <a:p>
                      <a:pPr algn="ctr"/>
                      <a:r>
                        <a:rPr lang="en-GB" dirty="0" smtClean="0"/>
                        <a:t>6°</a:t>
                      </a:r>
                      <a:endParaRPr lang="en-GB" dirty="0"/>
                    </a:p>
                  </a:txBody>
                  <a:tcPr>
                    <a:lnR w="12700" cmpd="sng">
                      <a:noFill/>
                    </a:lnR>
                  </a:tcPr>
                </a:tc>
                <a:tc>
                  <a:txBody>
                    <a:bodyPr/>
                    <a:lstStyle/>
                    <a:p>
                      <a:pPr algn="ctr"/>
                      <a:r>
                        <a:rPr lang="en-GB" dirty="0" smtClean="0"/>
                        <a:t>7.04°</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6.1°</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4.8°</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12.9°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2.91°</a:t>
                      </a:r>
                      <a:endParaRPr lang="en-GB" dirty="0"/>
                    </a:p>
                  </a:txBody>
                  <a:tcPr>
                    <a:lnL w="12700" cmpd="sng">
                      <a:noFill/>
                    </a:lnL>
                  </a:tcPr>
                </a:tc>
                <a:tc gridSpan="2">
                  <a:txBody>
                    <a:bodyPr/>
                    <a:lstStyle/>
                    <a:p>
                      <a:pPr algn="ctr"/>
                      <a:r>
                        <a:rPr lang="en-GB" dirty="0" smtClean="0">
                          <a:solidFill>
                            <a:schemeClr val="tx1"/>
                          </a:solidFill>
                        </a:rPr>
                        <a:t>2.91°</a:t>
                      </a:r>
                      <a:endParaRPr lang="en-GB" dirty="0">
                        <a:solidFill>
                          <a:schemeClr val="tx1"/>
                        </a:solidFill>
                      </a:endParaRPr>
                    </a:p>
                  </a:txBody>
                  <a:tcPr>
                    <a:lnR w="12700" cap="flat" cmpd="sng" algn="ctr">
                      <a:noFill/>
                      <a:prstDash val="solid"/>
                      <a:round/>
                      <a:headEnd type="none" w="med" len="med"/>
                      <a:tailEnd type="none" w="med" len="med"/>
                    </a:lnR>
                  </a:tcPr>
                </a:tc>
                <a:tc hMerge="1">
                  <a:txBody>
                    <a:bodyPr/>
                    <a:lstStyle/>
                    <a:p>
                      <a:endParaRPr lang="en-GB"/>
                    </a:p>
                  </a:txBody>
                  <a:tcPr/>
                </a:tc>
                <a:tc>
                  <a:txBody>
                    <a:bodyPr/>
                    <a:lstStyle/>
                    <a:p>
                      <a:pPr algn="ctr"/>
                      <a:r>
                        <a:rPr lang="en-GB" dirty="0" smtClean="0">
                          <a:solidFill>
                            <a:schemeClr val="tx1"/>
                          </a:solidFill>
                        </a:rPr>
                        <a:t>2.91°</a:t>
                      </a:r>
                      <a:endParaRPr lang="en-GB" dirty="0">
                        <a:solidFill>
                          <a:schemeClr val="tx1"/>
                        </a:solidFill>
                      </a:endParaRPr>
                    </a:p>
                  </a:txBody>
                  <a:tcPr>
                    <a:lnL w="12700" cap="flat" cmpd="sng" algn="ctr">
                      <a:noFill/>
                      <a:prstDash val="solid"/>
                      <a:round/>
                      <a:headEnd type="none" w="med" len="med"/>
                      <a:tailEnd type="none" w="med" len="med"/>
                    </a:lnL>
                  </a:tcPr>
                </a:tc>
              </a:tr>
              <a:tr h="146422">
                <a:tc gridSpan="10">
                  <a:txBody>
                    <a:bodyPr/>
                    <a:lstStyle/>
                    <a:p>
                      <a:pPr algn="ctr"/>
                      <a:endParaRPr lang="en-GB" dirty="0"/>
                    </a:p>
                  </a:txBody>
                  <a:tcPr marT="0" marB="0">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321837">
                <a:tc>
                  <a:txBody>
                    <a:bodyPr/>
                    <a:lstStyle/>
                    <a:p>
                      <a:r>
                        <a:rPr lang="en-GB" dirty="0" smtClean="0"/>
                        <a:t>Time (per image)</a:t>
                      </a:r>
                      <a:endParaRPr lang="en-GB" dirty="0"/>
                    </a:p>
                  </a:txBody>
                  <a:tcPr/>
                </a:tc>
                <a:tc>
                  <a:txBody>
                    <a:bodyPr/>
                    <a:lstStyle/>
                    <a:p>
                      <a:pPr algn="ctr"/>
                      <a:r>
                        <a:rPr lang="en-GB" dirty="0" smtClean="0"/>
                        <a:t>3.4s</a:t>
                      </a:r>
                      <a:endParaRPr lang="en-GB" dirty="0"/>
                    </a:p>
                  </a:txBody>
                  <a:tcPr>
                    <a:lnR w="12700" cap="flat" cmpd="sng" algn="ctr">
                      <a:noFill/>
                      <a:prstDash val="solid"/>
                      <a:round/>
                      <a:headEnd type="none" w="med" len="med"/>
                      <a:tailEnd type="none" w="med" len="med"/>
                    </a:lnR>
                  </a:tcPr>
                </a:tc>
                <a:tc>
                  <a:txBody>
                    <a:bodyPr/>
                    <a:lstStyle/>
                    <a:p>
                      <a:pPr algn="ctr"/>
                      <a:r>
                        <a:rPr lang="en-GB" dirty="0" smtClean="0"/>
                        <a:t>1.8s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6.8s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1.85s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b="0" dirty="0" smtClean="0">
                          <a:solidFill>
                            <a:schemeClr val="tx1"/>
                          </a:solidFill>
                        </a:rPr>
                        <a:t>1.96m</a:t>
                      </a:r>
                      <a:endParaRPr lang="en-GB" b="0" dirty="0">
                        <a:solidFill>
                          <a:schemeClr val="tx1"/>
                        </a:solidFill>
                      </a:endParaRPr>
                    </a:p>
                  </a:txBody>
                  <a:tcPr>
                    <a:lnL w="12700" cap="flat" cmpd="sng" algn="ctr">
                      <a:noFill/>
                      <a:prstDash val="solid"/>
                      <a:round/>
                      <a:headEnd type="none" w="med" len="med"/>
                      <a:tailEnd type="none" w="med" len="med"/>
                    </a:lnL>
                  </a:tcPr>
                </a:tc>
                <a:tc gridSpan="3">
                  <a:txBody>
                    <a:bodyPr/>
                    <a:lstStyle/>
                    <a:p>
                      <a:pPr algn="ctr"/>
                      <a:r>
                        <a:rPr lang="en-GB" b="0" dirty="0" smtClean="0">
                          <a:solidFill>
                            <a:schemeClr val="tx1"/>
                          </a:solidFill>
                        </a:rPr>
                        <a:t>21.9s + (1.96m per hard image)</a:t>
                      </a:r>
                      <a:endParaRPr lang="en-GB" b="0" dirty="0">
                        <a:solidFill>
                          <a:schemeClr val="tx1"/>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r h="370840">
                <a:tc>
                  <a:txBody>
                    <a:bodyPr/>
                    <a:lstStyle/>
                    <a:p>
                      <a:r>
                        <a:rPr lang="en-GB" dirty="0" smtClean="0"/>
                        <a:t>Time (total)</a:t>
                      </a:r>
                      <a:endParaRPr lang="en-GB" dirty="0"/>
                    </a:p>
                  </a:txBody>
                  <a:tcPr/>
                </a:tc>
                <a:tc>
                  <a:txBody>
                    <a:bodyPr/>
                    <a:lstStyle/>
                    <a:p>
                      <a:pPr algn="ctr"/>
                      <a:r>
                        <a:rPr lang="en-GB" dirty="0" smtClean="0"/>
                        <a:t>18.5m</a:t>
                      </a:r>
                      <a:endParaRPr lang="en-GB" dirty="0"/>
                    </a:p>
                  </a:txBody>
                  <a:tcPr>
                    <a:lnR w="12700" cap="flat" cmpd="sng" algn="ctr">
                      <a:noFill/>
                      <a:prstDash val="solid"/>
                      <a:round/>
                      <a:headEnd type="none" w="med" len="med"/>
                      <a:tailEnd type="none" w="med" len="med"/>
                    </a:lnR>
                  </a:tcPr>
                </a:tc>
                <a:tc>
                  <a:txBody>
                    <a:bodyPr/>
                    <a:lstStyle/>
                    <a:p>
                      <a:pPr algn="ctr"/>
                      <a:r>
                        <a:rPr lang="en-GB" dirty="0" smtClean="0"/>
                        <a:t>9.8m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36.9m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43.5m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10m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b="0" dirty="0" smtClean="0">
                          <a:solidFill>
                            <a:schemeClr val="tx1"/>
                          </a:solidFill>
                        </a:rPr>
                        <a:t>10.7h</a:t>
                      </a:r>
                      <a:endParaRPr lang="en-GB" b="0" dirty="0">
                        <a:solidFill>
                          <a:schemeClr val="tx1"/>
                        </a:solidFill>
                      </a:endParaRPr>
                    </a:p>
                  </a:txBody>
                  <a:tcPr>
                    <a:lnL w="12700" cap="flat" cmpd="sng" algn="ctr">
                      <a:noFill/>
                      <a:prstDash val="solid"/>
                      <a:round/>
                      <a:headEnd type="none" w="med" len="med"/>
                      <a:tailEnd type="none" w="med" len="med"/>
                    </a:lnL>
                  </a:tcPr>
                </a:tc>
                <a:tc gridSpan="3">
                  <a:txBody>
                    <a:bodyPr/>
                    <a:lstStyle/>
                    <a:p>
                      <a:pPr algn="ctr"/>
                      <a:r>
                        <a:rPr lang="en-GB" b="0" dirty="0" smtClean="0">
                          <a:solidFill>
                            <a:schemeClr val="tx1"/>
                          </a:solidFill>
                        </a:rPr>
                        <a:t>4.5h</a:t>
                      </a:r>
                      <a:endParaRPr lang="en-GB" b="0" dirty="0">
                        <a:solidFill>
                          <a:schemeClr val="tx1"/>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bl>
          </a:graphicData>
        </a:graphic>
      </p:graphicFrame>
      <p:sp>
        <p:nvSpPr>
          <p:cNvPr id="6" name="TextBox 5"/>
          <p:cNvSpPr txBox="1"/>
          <p:nvPr/>
        </p:nvSpPr>
        <p:spPr>
          <a:xfrm>
            <a:off x="488574" y="2133609"/>
            <a:ext cx="11433421" cy="646331"/>
          </a:xfrm>
          <a:prstGeom prst="rect">
            <a:avLst/>
          </a:prstGeom>
          <a:noFill/>
        </p:spPr>
        <p:txBody>
          <a:bodyPr wrap="square" rtlCol="0">
            <a:spAutoFit/>
          </a:bodyPr>
          <a:lstStyle/>
          <a:p>
            <a:r>
              <a:rPr lang="en-GB" dirty="0"/>
              <a:t>The median errors of the proposed hybrid framework treating hard and easy images </a:t>
            </a:r>
            <a:r>
              <a:rPr lang="en-GB" dirty="0" smtClean="0"/>
              <a:t>differently</a:t>
            </a:r>
            <a:r>
              <a:rPr lang="en-GB" dirty="0"/>
              <a:t>. In comparison </a:t>
            </a:r>
            <a:r>
              <a:rPr lang="en-GB" dirty="0" smtClean="0"/>
              <a:t>we show </a:t>
            </a:r>
            <a:r>
              <a:rPr lang="en-GB" dirty="0"/>
              <a:t>the errors of fast statistical algorithms (S1 to S5), as well as time complexity of exemplar-based method</a:t>
            </a:r>
          </a:p>
        </p:txBody>
      </p:sp>
    </p:spTree>
    <p:extLst>
      <p:ext uri="{BB962C8B-B14F-4D97-AF65-F5344CB8AC3E}">
        <p14:creationId xmlns:p14="http://schemas.microsoft.com/office/powerpoint/2010/main" val="974397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9" y="365125"/>
            <a:ext cx="11142306" cy="1325563"/>
          </a:xfrm>
        </p:spPr>
        <p:txBody>
          <a:bodyPr>
            <a:normAutofit/>
          </a:bodyPr>
          <a:lstStyle/>
          <a:p>
            <a:pPr algn="ctr"/>
            <a:r>
              <a:rPr lang="en-GB" sz="4000" dirty="0" smtClean="0"/>
              <a:t>Results</a:t>
            </a:r>
            <a:r>
              <a:rPr lang="en-GB" sz="4000" dirty="0"/>
              <a:t> </a:t>
            </a:r>
            <a:r>
              <a:rPr lang="en-GB" sz="4000" dirty="0" smtClean="0"/>
              <a:t>of applying our hybrid method</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2973968401"/>
              </p:ext>
            </p:extLst>
          </p:nvPr>
        </p:nvGraphicFramePr>
        <p:xfrm>
          <a:off x="488574" y="2959564"/>
          <a:ext cx="11208320" cy="2860040"/>
        </p:xfrm>
        <a:graphic>
          <a:graphicData uri="http://schemas.openxmlformats.org/drawingml/2006/table">
            <a:tbl>
              <a:tblPr firstRow="1" bandRow="1">
                <a:tableStyleId>{5940675A-B579-460E-94D1-54222C63F5DA}</a:tableStyleId>
              </a:tblPr>
              <a:tblGrid>
                <a:gridCol w="1819275"/>
                <a:gridCol w="1017905"/>
                <a:gridCol w="994664"/>
                <a:gridCol w="1181290"/>
                <a:gridCol w="1230630"/>
                <a:gridCol w="968692"/>
                <a:gridCol w="822642"/>
                <a:gridCol w="1398131"/>
                <a:gridCol w="408582"/>
                <a:gridCol w="1366509"/>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S1 (</a:t>
                      </a:r>
                      <a:r>
                        <a:rPr lang="en-GB" dirty="0" err="1" smtClean="0"/>
                        <a:t>SoG</a:t>
                      </a:r>
                      <a:r>
                        <a:rPr lang="en-GB" dirty="0" smtClean="0"/>
                        <a:t>)</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S2 (GW)</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S3 (1</a:t>
                      </a:r>
                      <a:r>
                        <a:rPr lang="en-GB" baseline="30000" dirty="0" smtClean="0"/>
                        <a:t>st</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S4 (2</a:t>
                      </a:r>
                      <a:r>
                        <a:rPr lang="en-GB" baseline="30000" dirty="0" smtClean="0"/>
                        <a:t>nd</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S5 (WP)</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L1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a:r>
                        <a:rPr lang="en-GB" dirty="0" smtClean="0"/>
                        <a:t>Proposed </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r>
              <a:tr h="370840">
                <a:tc gridSpan="7">
                  <a:txBody>
                    <a:bodyPr/>
                    <a:lstStyle/>
                    <a:p>
                      <a:endParaRPr lang="en-GB" dirty="0"/>
                    </a:p>
                  </a:txBody>
                  <a:tcPr>
                    <a:lnT w="12700" cmpd="sng">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algn="ctr"/>
                      <a:r>
                        <a:rPr lang="en-GB" dirty="0" smtClean="0"/>
                        <a:t>average</a:t>
                      </a:r>
                      <a:endParaRPr lang="en-GB" dirty="0"/>
                    </a:p>
                  </a:txBody>
                  <a:tcPr/>
                </a:tc>
                <a:tc gridSpan="2">
                  <a:txBody>
                    <a:bodyPr/>
                    <a:lstStyle/>
                    <a:p>
                      <a:pPr algn="ctr"/>
                      <a:r>
                        <a:rPr lang="en-GB" dirty="0" smtClean="0"/>
                        <a:t>corrected</a:t>
                      </a:r>
                      <a:endParaRPr lang="en-GB" dirty="0"/>
                    </a:p>
                  </a:txBody>
                  <a:tcPr/>
                </a:tc>
                <a:tc hMerge="1">
                  <a:txBody>
                    <a:bodyPr/>
                    <a:lstStyle/>
                    <a:p>
                      <a:endParaRPr lang="en-GB" dirty="0"/>
                    </a:p>
                  </a:txBody>
                  <a:tcPr/>
                </a:tc>
              </a:tr>
              <a:tr h="370840">
                <a:tc>
                  <a:txBody>
                    <a:bodyPr/>
                    <a:lstStyle/>
                    <a:p>
                      <a:r>
                        <a:rPr lang="en-GB" dirty="0" smtClean="0"/>
                        <a:t>All</a:t>
                      </a:r>
                      <a:endParaRPr lang="en-GB" dirty="0"/>
                    </a:p>
                  </a:txBody>
                  <a:tcPr/>
                </a:tc>
                <a:tc>
                  <a:txBody>
                    <a:bodyPr/>
                    <a:lstStyle/>
                    <a:p>
                      <a:pPr algn="ctr"/>
                      <a:r>
                        <a:rPr lang="en-GB" dirty="0" smtClean="0">
                          <a:solidFill>
                            <a:srgbClr val="0070C0"/>
                          </a:solidFill>
                        </a:rPr>
                        <a:t>4.37°</a:t>
                      </a:r>
                      <a:endParaRPr lang="en-GB" dirty="0">
                        <a:solidFill>
                          <a:srgbClr val="0070C0"/>
                        </a:solidFill>
                      </a:endParaRPr>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7.04°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4.81°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4.73°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6.46°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2.4°</a:t>
                      </a:r>
                    </a:p>
                  </a:txBody>
                  <a:tcPr>
                    <a:lnL w="12700" cmpd="sng">
                      <a:noFill/>
                    </a:lnL>
                  </a:tcPr>
                </a:tc>
                <a:tc gridSpan="3">
                  <a:txBody>
                    <a:bodyPr/>
                    <a:lstStyle/>
                    <a:p>
                      <a:pPr algn="ctr"/>
                      <a:endParaRPr lang="en-GB" dirty="0"/>
                    </a:p>
                  </a:txBody>
                  <a:tcPr>
                    <a:lnB w="12700" cap="flat" cmpd="sng" algn="ctr">
                      <a:no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tc>
              </a:tr>
              <a:tr h="370840">
                <a:tc>
                  <a:txBody>
                    <a:bodyPr/>
                    <a:lstStyle/>
                    <a:p>
                      <a:r>
                        <a:rPr lang="en-GB" dirty="0" smtClean="0"/>
                        <a:t>Easy</a:t>
                      </a:r>
                    </a:p>
                  </a:txBody>
                  <a:tcPr/>
                </a:tc>
                <a:tc>
                  <a:txBody>
                    <a:bodyPr/>
                    <a:lstStyle/>
                    <a:p>
                      <a:pPr algn="ctr"/>
                      <a:r>
                        <a:rPr lang="en-GB" dirty="0" smtClean="0"/>
                        <a:t>3.5°</a:t>
                      </a:r>
                      <a:endParaRPr lang="en-GB" dirty="0"/>
                    </a:p>
                  </a:txBody>
                  <a:tcPr>
                    <a:lnR w="12700" cmpd="sng">
                      <a:noFill/>
                    </a:lnR>
                  </a:tcPr>
                </a:tc>
                <a:tc>
                  <a:txBody>
                    <a:bodyPr/>
                    <a:lstStyle/>
                    <a:p>
                      <a:pPr algn="ctr"/>
                      <a:r>
                        <a:rPr lang="en-GB" dirty="0" smtClean="0"/>
                        <a:t>6.9°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4.26°</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2.1°</a:t>
                      </a:r>
                      <a:endParaRPr lang="en-GB" dirty="0"/>
                    </a:p>
                  </a:txBody>
                  <a:tcPr>
                    <a:lnL w="12700" cmpd="sng">
                      <a:noFill/>
                    </a:lnL>
                  </a:tcPr>
                </a:tc>
                <a:tc gridSpan="2">
                  <a:txBody>
                    <a:bodyPr/>
                    <a:lstStyle/>
                    <a:p>
                      <a:pPr algn="ctr"/>
                      <a:r>
                        <a:rPr lang="en-GB" dirty="0" smtClean="0"/>
                        <a:t>3.42°</a:t>
                      </a:r>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pPr algn="ctr"/>
                      <a:r>
                        <a:rPr lang="en-GB" dirty="0" smtClean="0"/>
                        <a:t>2.4°</a:t>
                      </a:r>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r h="138957">
                <a:tc>
                  <a:txBody>
                    <a:bodyPr/>
                    <a:lstStyle/>
                    <a:p>
                      <a:r>
                        <a:rPr lang="en-GB" dirty="0" smtClean="0"/>
                        <a:t>Hard</a:t>
                      </a:r>
                      <a:endParaRPr lang="en-GB" dirty="0"/>
                    </a:p>
                  </a:txBody>
                  <a:tcPr/>
                </a:tc>
                <a:tc>
                  <a:txBody>
                    <a:bodyPr/>
                    <a:lstStyle/>
                    <a:p>
                      <a:pPr algn="ctr"/>
                      <a:r>
                        <a:rPr lang="en-GB" dirty="0" smtClean="0"/>
                        <a:t>6°</a:t>
                      </a:r>
                      <a:endParaRPr lang="en-GB" dirty="0"/>
                    </a:p>
                  </a:txBody>
                  <a:tcPr>
                    <a:lnR w="12700" cmpd="sng">
                      <a:noFill/>
                    </a:lnR>
                  </a:tcPr>
                </a:tc>
                <a:tc>
                  <a:txBody>
                    <a:bodyPr/>
                    <a:lstStyle/>
                    <a:p>
                      <a:pPr algn="ctr"/>
                      <a:r>
                        <a:rPr lang="en-GB" dirty="0" smtClean="0"/>
                        <a:t>7.04°</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6.1°</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4.8°</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12.9°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2.91°</a:t>
                      </a:r>
                      <a:endParaRPr lang="en-GB" dirty="0"/>
                    </a:p>
                  </a:txBody>
                  <a:tcPr>
                    <a:lnL w="12700" cmpd="sng">
                      <a:noFill/>
                    </a:lnL>
                  </a:tcPr>
                </a:tc>
                <a:tc gridSpan="2">
                  <a:txBody>
                    <a:bodyPr/>
                    <a:lstStyle/>
                    <a:p>
                      <a:pPr algn="ctr"/>
                      <a:r>
                        <a:rPr lang="en-GB" dirty="0" smtClean="0"/>
                        <a:t>2.91°</a:t>
                      </a:r>
                      <a:endParaRPr lang="en-GB" dirty="0"/>
                    </a:p>
                  </a:txBody>
                  <a:tcPr>
                    <a:lnR w="12700" cap="flat" cmpd="sng" algn="ctr">
                      <a:noFill/>
                      <a:prstDash val="solid"/>
                      <a:round/>
                      <a:headEnd type="none" w="med" len="med"/>
                      <a:tailEnd type="none" w="med" len="med"/>
                    </a:lnR>
                  </a:tcPr>
                </a:tc>
                <a:tc hMerge="1">
                  <a:txBody>
                    <a:bodyPr/>
                    <a:lstStyle/>
                    <a:p>
                      <a:endParaRPr lang="en-GB"/>
                    </a:p>
                  </a:txBody>
                  <a:tcPr/>
                </a:tc>
                <a:tc>
                  <a:txBody>
                    <a:bodyPr/>
                    <a:lstStyle/>
                    <a:p>
                      <a:pPr algn="ctr"/>
                      <a:r>
                        <a:rPr lang="en-GB" dirty="0" smtClean="0"/>
                        <a:t>2.91°</a:t>
                      </a:r>
                      <a:endParaRPr lang="en-GB" dirty="0"/>
                    </a:p>
                  </a:txBody>
                  <a:tcPr>
                    <a:lnL w="12700" cap="flat" cmpd="sng" algn="ctr">
                      <a:noFill/>
                      <a:prstDash val="solid"/>
                      <a:round/>
                      <a:headEnd type="none" w="med" len="med"/>
                      <a:tailEnd type="none" w="med" len="med"/>
                    </a:lnL>
                  </a:tcPr>
                </a:tc>
              </a:tr>
              <a:tr h="146422">
                <a:tc gridSpan="10">
                  <a:txBody>
                    <a:bodyPr/>
                    <a:lstStyle/>
                    <a:p>
                      <a:pPr algn="ctr"/>
                      <a:endParaRPr lang="en-GB" dirty="0"/>
                    </a:p>
                  </a:txBody>
                  <a:tcPr marT="0" marB="0">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321837">
                <a:tc>
                  <a:txBody>
                    <a:bodyPr/>
                    <a:lstStyle/>
                    <a:p>
                      <a:r>
                        <a:rPr lang="en-GB" dirty="0" smtClean="0"/>
                        <a:t>Time (per image)</a:t>
                      </a:r>
                      <a:endParaRPr lang="en-GB" dirty="0"/>
                    </a:p>
                  </a:txBody>
                  <a:tcPr/>
                </a:tc>
                <a:tc>
                  <a:txBody>
                    <a:bodyPr/>
                    <a:lstStyle/>
                    <a:p>
                      <a:pPr algn="ctr"/>
                      <a:r>
                        <a:rPr lang="en-GB" dirty="0" smtClean="0"/>
                        <a:t>3.4s</a:t>
                      </a:r>
                      <a:endParaRPr lang="en-GB" dirty="0"/>
                    </a:p>
                  </a:txBody>
                  <a:tcPr>
                    <a:lnR w="12700" cap="flat" cmpd="sng" algn="ctr">
                      <a:noFill/>
                      <a:prstDash val="solid"/>
                      <a:round/>
                      <a:headEnd type="none" w="med" len="med"/>
                      <a:tailEnd type="none" w="med" len="med"/>
                    </a:lnR>
                  </a:tcPr>
                </a:tc>
                <a:tc>
                  <a:txBody>
                    <a:bodyPr/>
                    <a:lstStyle/>
                    <a:p>
                      <a:pPr algn="ctr"/>
                      <a:r>
                        <a:rPr lang="en-GB" dirty="0" smtClean="0"/>
                        <a:t>1.8s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6.8s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1.85s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1.96m</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b="0" dirty="0" smtClean="0">
                          <a:solidFill>
                            <a:schemeClr val="tx1"/>
                          </a:solidFill>
                        </a:rPr>
                        <a:t>21.9s + (1.96m per hard image)</a:t>
                      </a:r>
                      <a:endParaRPr lang="en-GB" b="0" dirty="0">
                        <a:solidFill>
                          <a:schemeClr val="tx1"/>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r h="370840">
                <a:tc>
                  <a:txBody>
                    <a:bodyPr/>
                    <a:lstStyle/>
                    <a:p>
                      <a:r>
                        <a:rPr lang="en-GB" dirty="0" smtClean="0"/>
                        <a:t>Time (total)</a:t>
                      </a:r>
                      <a:endParaRPr lang="en-GB" dirty="0"/>
                    </a:p>
                  </a:txBody>
                  <a:tcPr/>
                </a:tc>
                <a:tc>
                  <a:txBody>
                    <a:bodyPr/>
                    <a:lstStyle/>
                    <a:p>
                      <a:pPr algn="ctr"/>
                      <a:r>
                        <a:rPr lang="en-GB" dirty="0" smtClean="0"/>
                        <a:t>18.5m</a:t>
                      </a:r>
                      <a:endParaRPr lang="en-GB" dirty="0"/>
                    </a:p>
                  </a:txBody>
                  <a:tcPr>
                    <a:lnR w="12700" cap="flat" cmpd="sng" algn="ctr">
                      <a:noFill/>
                      <a:prstDash val="solid"/>
                      <a:round/>
                      <a:headEnd type="none" w="med" len="med"/>
                      <a:tailEnd type="none" w="med" len="med"/>
                    </a:lnR>
                  </a:tcPr>
                </a:tc>
                <a:tc>
                  <a:txBody>
                    <a:bodyPr/>
                    <a:lstStyle/>
                    <a:p>
                      <a:pPr algn="ctr"/>
                      <a:r>
                        <a:rPr lang="en-GB" dirty="0" smtClean="0"/>
                        <a:t>9.8m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36.9m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43.5m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10m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10.7h</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b="0" dirty="0" smtClean="0">
                          <a:solidFill>
                            <a:schemeClr val="tx1"/>
                          </a:solidFill>
                        </a:rPr>
                        <a:t>4.5h</a:t>
                      </a:r>
                      <a:endParaRPr lang="en-GB" b="0" dirty="0">
                        <a:solidFill>
                          <a:schemeClr val="tx1"/>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bl>
          </a:graphicData>
        </a:graphic>
      </p:graphicFrame>
      <p:sp>
        <p:nvSpPr>
          <p:cNvPr id="6" name="TextBox 5"/>
          <p:cNvSpPr txBox="1"/>
          <p:nvPr/>
        </p:nvSpPr>
        <p:spPr>
          <a:xfrm>
            <a:off x="488574" y="2133609"/>
            <a:ext cx="11433421" cy="646331"/>
          </a:xfrm>
          <a:prstGeom prst="rect">
            <a:avLst/>
          </a:prstGeom>
          <a:noFill/>
        </p:spPr>
        <p:txBody>
          <a:bodyPr wrap="square" rtlCol="0">
            <a:spAutoFit/>
          </a:bodyPr>
          <a:lstStyle/>
          <a:p>
            <a:r>
              <a:rPr lang="en-GB" dirty="0"/>
              <a:t>The median errors of the proposed hybrid framework treating hard and easy images </a:t>
            </a:r>
            <a:r>
              <a:rPr lang="en-GB" dirty="0" smtClean="0"/>
              <a:t>differently</a:t>
            </a:r>
            <a:r>
              <a:rPr lang="en-GB" dirty="0"/>
              <a:t>. In comparison </a:t>
            </a:r>
            <a:r>
              <a:rPr lang="en-GB" dirty="0" smtClean="0"/>
              <a:t>we show </a:t>
            </a:r>
            <a:r>
              <a:rPr lang="en-GB" dirty="0"/>
              <a:t>the errors of fast statistical algorithms (S1 to S5), as well as time complexity of exemplar-based method</a:t>
            </a:r>
          </a:p>
        </p:txBody>
      </p:sp>
    </p:spTree>
    <p:extLst>
      <p:ext uri="{BB962C8B-B14F-4D97-AF65-F5344CB8AC3E}">
        <p14:creationId xmlns:p14="http://schemas.microsoft.com/office/powerpoint/2010/main" val="2368382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9" y="365125"/>
            <a:ext cx="11142306" cy="1325563"/>
          </a:xfrm>
        </p:spPr>
        <p:txBody>
          <a:bodyPr>
            <a:normAutofit/>
          </a:bodyPr>
          <a:lstStyle/>
          <a:p>
            <a:pPr algn="ctr"/>
            <a:r>
              <a:rPr lang="en-GB" sz="4000" dirty="0" smtClean="0"/>
              <a:t>Results</a:t>
            </a:r>
            <a:r>
              <a:rPr lang="en-GB" sz="4000" dirty="0"/>
              <a:t> </a:t>
            </a:r>
            <a:r>
              <a:rPr lang="en-GB" sz="4000" dirty="0" smtClean="0"/>
              <a:t>of applying our hybrid method</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2186827044"/>
              </p:ext>
            </p:extLst>
          </p:nvPr>
        </p:nvGraphicFramePr>
        <p:xfrm>
          <a:off x="488574" y="2959564"/>
          <a:ext cx="11208320" cy="2860040"/>
        </p:xfrm>
        <a:graphic>
          <a:graphicData uri="http://schemas.openxmlformats.org/drawingml/2006/table">
            <a:tbl>
              <a:tblPr firstRow="1" bandRow="1">
                <a:tableStyleId>{5940675A-B579-460E-94D1-54222C63F5DA}</a:tableStyleId>
              </a:tblPr>
              <a:tblGrid>
                <a:gridCol w="1819275"/>
                <a:gridCol w="1017905"/>
                <a:gridCol w="994664"/>
                <a:gridCol w="1181290"/>
                <a:gridCol w="1230630"/>
                <a:gridCol w="968692"/>
                <a:gridCol w="822642"/>
                <a:gridCol w="1398131"/>
                <a:gridCol w="408582"/>
                <a:gridCol w="1366509"/>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S1 (</a:t>
                      </a:r>
                      <a:r>
                        <a:rPr lang="en-GB" dirty="0" err="1" smtClean="0"/>
                        <a:t>SoG</a:t>
                      </a:r>
                      <a:r>
                        <a:rPr lang="en-GB" dirty="0" smtClean="0"/>
                        <a:t>)</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S2 (GW)</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S3 (1</a:t>
                      </a:r>
                      <a:r>
                        <a:rPr lang="en-GB" baseline="30000" dirty="0" smtClean="0"/>
                        <a:t>st</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S4 (2</a:t>
                      </a:r>
                      <a:r>
                        <a:rPr lang="en-GB" baseline="30000" dirty="0" smtClean="0"/>
                        <a:t>nd</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S5 (WP)</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L1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a:r>
                        <a:rPr lang="en-GB" dirty="0" smtClean="0"/>
                        <a:t>Proposed </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r>
              <a:tr h="370840">
                <a:tc gridSpan="7">
                  <a:txBody>
                    <a:bodyPr/>
                    <a:lstStyle/>
                    <a:p>
                      <a:endParaRPr lang="en-GB" dirty="0"/>
                    </a:p>
                  </a:txBody>
                  <a:tcPr>
                    <a:lnT w="12700" cmpd="sng">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algn="ctr"/>
                      <a:r>
                        <a:rPr lang="en-GB" dirty="0" smtClean="0"/>
                        <a:t>average</a:t>
                      </a:r>
                      <a:endParaRPr lang="en-GB" dirty="0"/>
                    </a:p>
                  </a:txBody>
                  <a:tcPr/>
                </a:tc>
                <a:tc gridSpan="2">
                  <a:txBody>
                    <a:bodyPr/>
                    <a:lstStyle/>
                    <a:p>
                      <a:pPr algn="ctr"/>
                      <a:r>
                        <a:rPr lang="en-GB" dirty="0" smtClean="0"/>
                        <a:t>corrected</a:t>
                      </a:r>
                      <a:endParaRPr lang="en-GB" dirty="0"/>
                    </a:p>
                  </a:txBody>
                  <a:tcPr/>
                </a:tc>
                <a:tc hMerge="1">
                  <a:txBody>
                    <a:bodyPr/>
                    <a:lstStyle/>
                    <a:p>
                      <a:endParaRPr lang="en-GB" dirty="0"/>
                    </a:p>
                  </a:txBody>
                  <a:tcPr/>
                </a:tc>
              </a:tr>
              <a:tr h="370840">
                <a:tc>
                  <a:txBody>
                    <a:bodyPr/>
                    <a:lstStyle/>
                    <a:p>
                      <a:r>
                        <a:rPr lang="en-GB" dirty="0" smtClean="0"/>
                        <a:t>All</a:t>
                      </a:r>
                      <a:endParaRPr lang="en-GB" dirty="0"/>
                    </a:p>
                  </a:txBody>
                  <a:tcPr/>
                </a:tc>
                <a:tc>
                  <a:txBody>
                    <a:bodyPr/>
                    <a:lstStyle/>
                    <a:p>
                      <a:pPr algn="ctr"/>
                      <a:r>
                        <a:rPr lang="en-GB" dirty="0" smtClean="0">
                          <a:solidFill>
                            <a:srgbClr val="0070C0"/>
                          </a:solidFill>
                        </a:rPr>
                        <a:t>4.37°</a:t>
                      </a:r>
                      <a:endParaRPr lang="en-GB" dirty="0">
                        <a:solidFill>
                          <a:srgbClr val="0070C0"/>
                        </a:solidFill>
                      </a:endParaRPr>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7.04°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4.81°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4.73°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6.46°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2.4°</a:t>
                      </a:r>
                    </a:p>
                  </a:txBody>
                  <a:tcPr>
                    <a:lnL w="12700" cmpd="sng">
                      <a:noFill/>
                    </a:lnL>
                  </a:tcPr>
                </a:tc>
                <a:tc gridSpan="3">
                  <a:txBody>
                    <a:bodyPr/>
                    <a:lstStyle/>
                    <a:p>
                      <a:pPr algn="ctr"/>
                      <a:endParaRPr lang="en-GB" dirty="0"/>
                    </a:p>
                  </a:txBody>
                  <a:tcPr>
                    <a:lnB w="12700" cap="flat" cmpd="sng" algn="ctr">
                      <a:no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tc>
              </a:tr>
              <a:tr h="370840">
                <a:tc>
                  <a:txBody>
                    <a:bodyPr/>
                    <a:lstStyle/>
                    <a:p>
                      <a:r>
                        <a:rPr lang="en-GB" dirty="0" smtClean="0"/>
                        <a:t>Easy</a:t>
                      </a:r>
                    </a:p>
                  </a:txBody>
                  <a:tcPr/>
                </a:tc>
                <a:tc>
                  <a:txBody>
                    <a:bodyPr/>
                    <a:lstStyle/>
                    <a:p>
                      <a:pPr algn="ctr"/>
                      <a:r>
                        <a:rPr lang="en-GB" dirty="0" smtClean="0"/>
                        <a:t>3.5°</a:t>
                      </a:r>
                      <a:endParaRPr lang="en-GB" dirty="0"/>
                    </a:p>
                  </a:txBody>
                  <a:tcPr>
                    <a:lnR w="12700" cmpd="sng">
                      <a:noFill/>
                    </a:lnR>
                  </a:tcPr>
                </a:tc>
                <a:tc>
                  <a:txBody>
                    <a:bodyPr/>
                    <a:lstStyle/>
                    <a:p>
                      <a:pPr algn="ctr"/>
                      <a:r>
                        <a:rPr lang="en-GB" dirty="0" smtClean="0"/>
                        <a:t>6.9°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4.26°</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2.1°</a:t>
                      </a:r>
                      <a:endParaRPr lang="en-GB" dirty="0"/>
                    </a:p>
                  </a:txBody>
                  <a:tcPr>
                    <a:lnL w="12700" cmpd="sng">
                      <a:noFill/>
                    </a:lnL>
                  </a:tcPr>
                </a:tc>
                <a:tc gridSpan="2">
                  <a:txBody>
                    <a:bodyPr/>
                    <a:lstStyle/>
                    <a:p>
                      <a:pPr algn="ctr"/>
                      <a:r>
                        <a:rPr lang="en-GB" dirty="0" smtClean="0">
                          <a:solidFill>
                            <a:srgbClr val="0070C0"/>
                          </a:solidFill>
                        </a:rPr>
                        <a:t>3.42°</a:t>
                      </a:r>
                      <a:endParaRPr lang="en-GB"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pPr algn="ctr"/>
                      <a:r>
                        <a:rPr lang="en-GB" dirty="0" smtClean="0">
                          <a:solidFill>
                            <a:srgbClr val="0070C0"/>
                          </a:solidFill>
                        </a:rPr>
                        <a:t>2.4°</a:t>
                      </a:r>
                      <a:endParaRPr lang="en-GB" dirty="0">
                        <a:solidFill>
                          <a:srgbClr val="0070C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r h="138957">
                <a:tc>
                  <a:txBody>
                    <a:bodyPr/>
                    <a:lstStyle/>
                    <a:p>
                      <a:r>
                        <a:rPr lang="en-GB" dirty="0" smtClean="0"/>
                        <a:t>Hard</a:t>
                      </a:r>
                      <a:endParaRPr lang="en-GB" dirty="0"/>
                    </a:p>
                  </a:txBody>
                  <a:tcPr/>
                </a:tc>
                <a:tc>
                  <a:txBody>
                    <a:bodyPr/>
                    <a:lstStyle/>
                    <a:p>
                      <a:pPr algn="ctr"/>
                      <a:r>
                        <a:rPr lang="en-GB" dirty="0" smtClean="0"/>
                        <a:t>6°</a:t>
                      </a:r>
                      <a:endParaRPr lang="en-GB" dirty="0"/>
                    </a:p>
                  </a:txBody>
                  <a:tcPr>
                    <a:lnR w="12700" cmpd="sng">
                      <a:noFill/>
                    </a:lnR>
                  </a:tcPr>
                </a:tc>
                <a:tc>
                  <a:txBody>
                    <a:bodyPr/>
                    <a:lstStyle/>
                    <a:p>
                      <a:pPr algn="ctr"/>
                      <a:r>
                        <a:rPr lang="en-GB" dirty="0" smtClean="0"/>
                        <a:t>7.04°</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6.1°</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4.8°</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12.9°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2.91°</a:t>
                      </a:r>
                      <a:endParaRPr lang="en-GB" dirty="0"/>
                    </a:p>
                  </a:txBody>
                  <a:tcPr>
                    <a:lnL w="12700" cmpd="sng">
                      <a:noFill/>
                    </a:lnL>
                  </a:tcPr>
                </a:tc>
                <a:tc gridSpan="2">
                  <a:txBody>
                    <a:bodyPr/>
                    <a:lstStyle/>
                    <a:p>
                      <a:pPr algn="ctr"/>
                      <a:r>
                        <a:rPr lang="en-GB" dirty="0" smtClean="0">
                          <a:solidFill>
                            <a:srgbClr val="0070C0"/>
                          </a:solidFill>
                        </a:rPr>
                        <a:t>2.91°</a:t>
                      </a:r>
                      <a:endParaRPr lang="en-GB" dirty="0">
                        <a:solidFill>
                          <a:srgbClr val="0070C0"/>
                        </a:solidFill>
                      </a:endParaRPr>
                    </a:p>
                  </a:txBody>
                  <a:tcPr>
                    <a:lnR w="12700" cap="flat" cmpd="sng" algn="ctr">
                      <a:noFill/>
                      <a:prstDash val="solid"/>
                      <a:round/>
                      <a:headEnd type="none" w="med" len="med"/>
                      <a:tailEnd type="none" w="med" len="med"/>
                    </a:lnR>
                  </a:tcPr>
                </a:tc>
                <a:tc hMerge="1">
                  <a:txBody>
                    <a:bodyPr/>
                    <a:lstStyle/>
                    <a:p>
                      <a:endParaRPr lang="en-GB"/>
                    </a:p>
                  </a:txBody>
                  <a:tcPr/>
                </a:tc>
                <a:tc>
                  <a:txBody>
                    <a:bodyPr/>
                    <a:lstStyle/>
                    <a:p>
                      <a:pPr algn="ctr"/>
                      <a:r>
                        <a:rPr lang="en-GB" dirty="0" smtClean="0">
                          <a:solidFill>
                            <a:srgbClr val="0070C0"/>
                          </a:solidFill>
                        </a:rPr>
                        <a:t>2.91°</a:t>
                      </a:r>
                      <a:endParaRPr lang="en-GB" dirty="0">
                        <a:solidFill>
                          <a:srgbClr val="0070C0"/>
                        </a:solidFill>
                      </a:endParaRPr>
                    </a:p>
                  </a:txBody>
                  <a:tcPr>
                    <a:lnL w="12700" cap="flat" cmpd="sng" algn="ctr">
                      <a:noFill/>
                      <a:prstDash val="solid"/>
                      <a:round/>
                      <a:headEnd type="none" w="med" len="med"/>
                      <a:tailEnd type="none" w="med" len="med"/>
                    </a:lnL>
                  </a:tcPr>
                </a:tc>
              </a:tr>
              <a:tr h="146422">
                <a:tc gridSpan="10">
                  <a:txBody>
                    <a:bodyPr/>
                    <a:lstStyle/>
                    <a:p>
                      <a:pPr algn="ctr"/>
                      <a:endParaRPr lang="en-GB" dirty="0"/>
                    </a:p>
                  </a:txBody>
                  <a:tcPr marT="0" marB="0">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321837">
                <a:tc>
                  <a:txBody>
                    <a:bodyPr/>
                    <a:lstStyle/>
                    <a:p>
                      <a:r>
                        <a:rPr lang="en-GB" dirty="0" smtClean="0"/>
                        <a:t>Time (per image)</a:t>
                      </a:r>
                      <a:endParaRPr lang="en-GB" dirty="0"/>
                    </a:p>
                  </a:txBody>
                  <a:tcPr/>
                </a:tc>
                <a:tc>
                  <a:txBody>
                    <a:bodyPr/>
                    <a:lstStyle/>
                    <a:p>
                      <a:pPr algn="ctr"/>
                      <a:r>
                        <a:rPr lang="en-GB" dirty="0" smtClean="0"/>
                        <a:t>3.4s</a:t>
                      </a:r>
                      <a:endParaRPr lang="en-GB" dirty="0"/>
                    </a:p>
                  </a:txBody>
                  <a:tcPr>
                    <a:lnR w="12700" cap="flat" cmpd="sng" algn="ctr">
                      <a:noFill/>
                      <a:prstDash val="solid"/>
                      <a:round/>
                      <a:headEnd type="none" w="med" len="med"/>
                      <a:tailEnd type="none" w="med" len="med"/>
                    </a:lnR>
                  </a:tcPr>
                </a:tc>
                <a:tc>
                  <a:txBody>
                    <a:bodyPr/>
                    <a:lstStyle/>
                    <a:p>
                      <a:pPr algn="ctr"/>
                      <a:r>
                        <a:rPr lang="en-GB" dirty="0" smtClean="0"/>
                        <a:t>1.8s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6.8s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1.85s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1.96m</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b="1" dirty="0" smtClean="0">
                          <a:solidFill>
                            <a:srgbClr val="FF0000"/>
                          </a:solidFill>
                        </a:rPr>
                        <a:t>21.9s + (1.96m per hard image)</a:t>
                      </a:r>
                      <a:endParaRPr lang="en-GB" b="1" dirty="0">
                        <a:solidFill>
                          <a:srgbClr val="FF0000"/>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r h="370840">
                <a:tc>
                  <a:txBody>
                    <a:bodyPr/>
                    <a:lstStyle/>
                    <a:p>
                      <a:r>
                        <a:rPr lang="en-GB" dirty="0" smtClean="0"/>
                        <a:t>Time (total)</a:t>
                      </a:r>
                      <a:endParaRPr lang="en-GB" dirty="0"/>
                    </a:p>
                  </a:txBody>
                  <a:tcPr/>
                </a:tc>
                <a:tc>
                  <a:txBody>
                    <a:bodyPr/>
                    <a:lstStyle/>
                    <a:p>
                      <a:pPr algn="ctr"/>
                      <a:r>
                        <a:rPr lang="en-GB" dirty="0" smtClean="0"/>
                        <a:t>18.5m</a:t>
                      </a:r>
                      <a:endParaRPr lang="en-GB" dirty="0"/>
                    </a:p>
                  </a:txBody>
                  <a:tcPr>
                    <a:lnR w="12700" cap="flat" cmpd="sng" algn="ctr">
                      <a:noFill/>
                      <a:prstDash val="solid"/>
                      <a:round/>
                      <a:headEnd type="none" w="med" len="med"/>
                      <a:tailEnd type="none" w="med" len="med"/>
                    </a:lnR>
                  </a:tcPr>
                </a:tc>
                <a:tc>
                  <a:txBody>
                    <a:bodyPr/>
                    <a:lstStyle/>
                    <a:p>
                      <a:pPr algn="ctr"/>
                      <a:r>
                        <a:rPr lang="en-GB" dirty="0" smtClean="0"/>
                        <a:t>9.8m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36.9m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43.5m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10m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10.7h</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dirty="0" smtClean="0">
                          <a:solidFill>
                            <a:srgbClr val="FF0000"/>
                          </a:solidFill>
                        </a:rPr>
                        <a:t>4.5h</a:t>
                      </a:r>
                      <a:endParaRPr lang="en-GB" dirty="0">
                        <a:solidFill>
                          <a:srgbClr val="FF0000"/>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bl>
          </a:graphicData>
        </a:graphic>
      </p:graphicFrame>
      <p:sp>
        <p:nvSpPr>
          <p:cNvPr id="6" name="TextBox 5"/>
          <p:cNvSpPr txBox="1"/>
          <p:nvPr/>
        </p:nvSpPr>
        <p:spPr>
          <a:xfrm>
            <a:off x="488574" y="2133609"/>
            <a:ext cx="11433421" cy="646331"/>
          </a:xfrm>
          <a:prstGeom prst="rect">
            <a:avLst/>
          </a:prstGeom>
          <a:noFill/>
        </p:spPr>
        <p:txBody>
          <a:bodyPr wrap="square" rtlCol="0">
            <a:spAutoFit/>
          </a:bodyPr>
          <a:lstStyle/>
          <a:p>
            <a:r>
              <a:rPr lang="en-GB" dirty="0"/>
              <a:t>The median errors of the proposed hybrid framework treating hard and easy images </a:t>
            </a:r>
            <a:r>
              <a:rPr lang="en-GB" dirty="0" smtClean="0"/>
              <a:t>differently</a:t>
            </a:r>
            <a:r>
              <a:rPr lang="en-GB" dirty="0"/>
              <a:t>. In comparison </a:t>
            </a:r>
            <a:r>
              <a:rPr lang="en-GB" dirty="0" smtClean="0"/>
              <a:t>we show </a:t>
            </a:r>
            <a:r>
              <a:rPr lang="en-GB" dirty="0"/>
              <a:t>the errors of fast statistical algorithms (S1 to S5), as well as time complexity of exemplar-based method</a:t>
            </a:r>
          </a:p>
        </p:txBody>
      </p:sp>
    </p:spTree>
    <p:extLst>
      <p:ext uri="{BB962C8B-B14F-4D97-AF65-F5344CB8AC3E}">
        <p14:creationId xmlns:p14="http://schemas.microsoft.com/office/powerpoint/2010/main" val="4084551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39" y="365125"/>
            <a:ext cx="11142306" cy="1325563"/>
          </a:xfrm>
        </p:spPr>
        <p:txBody>
          <a:bodyPr>
            <a:normAutofit/>
          </a:bodyPr>
          <a:lstStyle/>
          <a:p>
            <a:pPr algn="ctr"/>
            <a:r>
              <a:rPr lang="en-GB" sz="4000" dirty="0" smtClean="0"/>
              <a:t>Results</a:t>
            </a:r>
            <a:r>
              <a:rPr lang="en-GB" sz="4000" dirty="0"/>
              <a:t> </a:t>
            </a:r>
            <a:r>
              <a:rPr lang="en-GB" sz="4000" dirty="0" smtClean="0"/>
              <a:t>of applying our hybrid method</a:t>
            </a:r>
            <a:endParaRPr lang="en-GB" sz="4000" dirty="0"/>
          </a:p>
        </p:txBody>
      </p:sp>
      <p:graphicFrame>
        <p:nvGraphicFramePr>
          <p:cNvPr id="7" name="Table 6"/>
          <p:cNvGraphicFramePr>
            <a:graphicFrameLocks noGrp="1"/>
          </p:cNvGraphicFramePr>
          <p:nvPr>
            <p:extLst>
              <p:ext uri="{D42A27DB-BD31-4B8C-83A1-F6EECF244321}">
                <p14:modId xmlns:p14="http://schemas.microsoft.com/office/powerpoint/2010/main" val="2748127977"/>
              </p:ext>
            </p:extLst>
          </p:nvPr>
        </p:nvGraphicFramePr>
        <p:xfrm>
          <a:off x="488574" y="2959560"/>
          <a:ext cx="11208320" cy="2860040"/>
        </p:xfrm>
        <a:graphic>
          <a:graphicData uri="http://schemas.openxmlformats.org/drawingml/2006/table">
            <a:tbl>
              <a:tblPr firstRow="1" bandRow="1">
                <a:tableStyleId>{5940675A-B579-460E-94D1-54222C63F5DA}</a:tableStyleId>
              </a:tblPr>
              <a:tblGrid>
                <a:gridCol w="1819275"/>
                <a:gridCol w="1017905"/>
                <a:gridCol w="994664"/>
                <a:gridCol w="1181290"/>
                <a:gridCol w="1230630"/>
                <a:gridCol w="968692"/>
                <a:gridCol w="822642"/>
                <a:gridCol w="1398131"/>
                <a:gridCol w="408582"/>
                <a:gridCol w="1366509"/>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S1 (</a:t>
                      </a:r>
                      <a:r>
                        <a:rPr lang="en-GB" dirty="0" err="1" smtClean="0"/>
                        <a:t>SoG</a:t>
                      </a:r>
                      <a:r>
                        <a:rPr lang="en-GB" dirty="0" smtClean="0"/>
                        <a:t>)</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S2 (GW)</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S3 (1</a:t>
                      </a:r>
                      <a:r>
                        <a:rPr lang="en-GB" baseline="30000" dirty="0" smtClean="0"/>
                        <a:t>st</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S4 (2</a:t>
                      </a:r>
                      <a:r>
                        <a:rPr lang="en-GB" baseline="30000" dirty="0" smtClean="0"/>
                        <a:t>nd</a:t>
                      </a:r>
                      <a:r>
                        <a:rPr lang="en-GB" dirty="0" smtClean="0"/>
                        <a:t> GE)</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S5 (WP)</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dirty="0" smtClean="0"/>
                        <a:t>L1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a:r>
                        <a:rPr lang="en-GB" dirty="0" smtClean="0"/>
                        <a:t>Proposed </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r>
              <a:tr h="370840">
                <a:tc gridSpan="7">
                  <a:txBody>
                    <a:bodyPr/>
                    <a:lstStyle/>
                    <a:p>
                      <a:endParaRPr lang="en-GB" dirty="0"/>
                    </a:p>
                  </a:txBody>
                  <a:tcPr>
                    <a:lnT w="12700" cmpd="sng">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algn="ctr"/>
                      <a:r>
                        <a:rPr lang="en-GB" dirty="0" smtClean="0"/>
                        <a:t>average</a:t>
                      </a:r>
                      <a:endParaRPr lang="en-GB" dirty="0"/>
                    </a:p>
                  </a:txBody>
                  <a:tcPr/>
                </a:tc>
                <a:tc gridSpan="2">
                  <a:txBody>
                    <a:bodyPr/>
                    <a:lstStyle/>
                    <a:p>
                      <a:pPr algn="ctr"/>
                      <a:r>
                        <a:rPr lang="en-GB" dirty="0" smtClean="0"/>
                        <a:t>Corrected*</a:t>
                      </a:r>
                      <a:endParaRPr lang="en-GB" dirty="0"/>
                    </a:p>
                  </a:txBody>
                  <a:tcPr/>
                </a:tc>
                <a:tc hMerge="1">
                  <a:txBody>
                    <a:bodyPr/>
                    <a:lstStyle/>
                    <a:p>
                      <a:endParaRPr lang="en-GB" dirty="0"/>
                    </a:p>
                  </a:txBody>
                  <a:tcPr/>
                </a:tc>
              </a:tr>
              <a:tr h="370840">
                <a:tc>
                  <a:txBody>
                    <a:bodyPr/>
                    <a:lstStyle/>
                    <a:p>
                      <a:r>
                        <a:rPr lang="en-GB" dirty="0" smtClean="0"/>
                        <a:t>All</a:t>
                      </a:r>
                      <a:endParaRPr lang="en-GB" dirty="0"/>
                    </a:p>
                  </a:txBody>
                  <a:tcPr/>
                </a:tc>
                <a:tc>
                  <a:txBody>
                    <a:bodyPr/>
                    <a:lstStyle/>
                    <a:p>
                      <a:pPr algn="ctr"/>
                      <a:r>
                        <a:rPr lang="en-GB" dirty="0" smtClean="0">
                          <a:solidFill>
                            <a:srgbClr val="0070C0"/>
                          </a:solidFill>
                        </a:rPr>
                        <a:t>4.37°</a:t>
                      </a:r>
                      <a:endParaRPr lang="en-GB" dirty="0">
                        <a:solidFill>
                          <a:srgbClr val="0070C0"/>
                        </a:solidFill>
                      </a:endParaRPr>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7.04°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4.81°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4.73°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6.46°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2.4°</a:t>
                      </a:r>
                    </a:p>
                  </a:txBody>
                  <a:tcPr>
                    <a:lnL w="12700" cmpd="sng">
                      <a:noFill/>
                    </a:lnL>
                  </a:tcPr>
                </a:tc>
                <a:tc gridSpan="3">
                  <a:txBody>
                    <a:bodyPr/>
                    <a:lstStyle/>
                    <a:p>
                      <a:pPr algn="ctr"/>
                      <a:endParaRPr lang="en-GB" dirty="0"/>
                    </a:p>
                  </a:txBody>
                  <a:tcPr>
                    <a:lnB w="12700" cap="flat" cmpd="sng" algn="ctr">
                      <a:no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tc>
              </a:tr>
              <a:tr h="370840">
                <a:tc>
                  <a:txBody>
                    <a:bodyPr/>
                    <a:lstStyle/>
                    <a:p>
                      <a:r>
                        <a:rPr lang="en-GB" dirty="0" smtClean="0"/>
                        <a:t>Easy</a:t>
                      </a:r>
                    </a:p>
                  </a:txBody>
                  <a:tcPr/>
                </a:tc>
                <a:tc>
                  <a:txBody>
                    <a:bodyPr/>
                    <a:lstStyle/>
                    <a:p>
                      <a:pPr algn="ctr"/>
                      <a:r>
                        <a:rPr lang="en-GB" dirty="0" smtClean="0"/>
                        <a:t>3.5°</a:t>
                      </a:r>
                      <a:endParaRPr lang="en-GB" dirty="0"/>
                    </a:p>
                  </a:txBody>
                  <a:tcPr>
                    <a:lnR w="12700" cmpd="sng">
                      <a:noFill/>
                    </a:lnR>
                  </a:tcPr>
                </a:tc>
                <a:tc>
                  <a:txBody>
                    <a:bodyPr/>
                    <a:lstStyle/>
                    <a:p>
                      <a:pPr algn="ctr"/>
                      <a:r>
                        <a:rPr lang="en-GB" dirty="0" smtClean="0"/>
                        <a:t>6.9°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4.26°</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4.7°</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2.1°</a:t>
                      </a:r>
                      <a:endParaRPr lang="en-GB" dirty="0"/>
                    </a:p>
                  </a:txBody>
                  <a:tcPr>
                    <a:lnL w="12700" cmpd="sng">
                      <a:noFill/>
                    </a:lnL>
                  </a:tcPr>
                </a:tc>
                <a:tc gridSpan="2">
                  <a:txBody>
                    <a:bodyPr/>
                    <a:lstStyle/>
                    <a:p>
                      <a:pPr algn="ctr"/>
                      <a:r>
                        <a:rPr lang="en-GB" dirty="0" smtClean="0">
                          <a:solidFill>
                            <a:srgbClr val="0070C0"/>
                          </a:solidFill>
                        </a:rPr>
                        <a:t>3.42°</a:t>
                      </a:r>
                      <a:endParaRPr lang="en-GB"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pPr algn="ctr"/>
                      <a:r>
                        <a:rPr lang="en-GB" b="1" dirty="0" smtClean="0">
                          <a:solidFill>
                            <a:srgbClr val="0070C0"/>
                          </a:solidFill>
                        </a:rPr>
                        <a:t>2.4°</a:t>
                      </a:r>
                      <a:endParaRPr lang="en-GB" b="1" dirty="0">
                        <a:solidFill>
                          <a:srgbClr val="0070C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r h="138957">
                <a:tc>
                  <a:txBody>
                    <a:bodyPr/>
                    <a:lstStyle/>
                    <a:p>
                      <a:r>
                        <a:rPr lang="en-GB" dirty="0" smtClean="0"/>
                        <a:t>Hard</a:t>
                      </a:r>
                      <a:endParaRPr lang="en-GB" dirty="0"/>
                    </a:p>
                  </a:txBody>
                  <a:tcPr/>
                </a:tc>
                <a:tc>
                  <a:txBody>
                    <a:bodyPr/>
                    <a:lstStyle/>
                    <a:p>
                      <a:pPr algn="ctr"/>
                      <a:r>
                        <a:rPr lang="en-GB" dirty="0" smtClean="0"/>
                        <a:t>6°</a:t>
                      </a:r>
                      <a:endParaRPr lang="en-GB" dirty="0"/>
                    </a:p>
                  </a:txBody>
                  <a:tcPr>
                    <a:lnR w="12700" cmpd="sng">
                      <a:noFill/>
                    </a:lnR>
                  </a:tcPr>
                </a:tc>
                <a:tc>
                  <a:txBody>
                    <a:bodyPr/>
                    <a:lstStyle/>
                    <a:p>
                      <a:pPr algn="ctr"/>
                      <a:r>
                        <a:rPr lang="en-GB" dirty="0" smtClean="0"/>
                        <a:t>7.04°</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6.1°</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4.8°</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12.9°</a:t>
                      </a:r>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2.91°</a:t>
                      </a:r>
                      <a:endParaRPr lang="en-GB" dirty="0"/>
                    </a:p>
                  </a:txBody>
                  <a:tcPr>
                    <a:lnL w="12700" cmpd="sng">
                      <a:noFill/>
                    </a:lnL>
                  </a:tcPr>
                </a:tc>
                <a:tc gridSpan="2">
                  <a:txBody>
                    <a:bodyPr/>
                    <a:lstStyle/>
                    <a:p>
                      <a:pPr algn="ctr"/>
                      <a:r>
                        <a:rPr lang="en-GB" dirty="0" smtClean="0">
                          <a:solidFill>
                            <a:srgbClr val="0070C0"/>
                          </a:solidFill>
                        </a:rPr>
                        <a:t>2.91°</a:t>
                      </a:r>
                      <a:endParaRPr lang="en-GB" dirty="0">
                        <a:solidFill>
                          <a:srgbClr val="0070C0"/>
                        </a:solidFill>
                      </a:endParaRPr>
                    </a:p>
                  </a:txBody>
                  <a:tcPr>
                    <a:lnR w="12700" cap="flat" cmpd="sng" algn="ctr">
                      <a:noFill/>
                      <a:prstDash val="solid"/>
                      <a:round/>
                      <a:headEnd type="none" w="med" len="med"/>
                      <a:tailEnd type="none" w="med" len="med"/>
                    </a:lnR>
                  </a:tcPr>
                </a:tc>
                <a:tc hMerge="1">
                  <a:txBody>
                    <a:bodyPr/>
                    <a:lstStyle/>
                    <a:p>
                      <a:endParaRPr lang="en-GB"/>
                    </a:p>
                  </a:txBody>
                  <a:tcPr/>
                </a:tc>
                <a:tc>
                  <a:txBody>
                    <a:bodyPr/>
                    <a:lstStyle/>
                    <a:p>
                      <a:pPr algn="ctr"/>
                      <a:r>
                        <a:rPr lang="en-GB" b="0" dirty="0" smtClean="0">
                          <a:solidFill>
                            <a:srgbClr val="0070C0"/>
                          </a:solidFill>
                        </a:rPr>
                        <a:t>2.91°</a:t>
                      </a:r>
                      <a:endParaRPr lang="en-GB" b="0" dirty="0">
                        <a:solidFill>
                          <a:srgbClr val="0070C0"/>
                        </a:solidFill>
                      </a:endParaRPr>
                    </a:p>
                  </a:txBody>
                  <a:tcPr>
                    <a:lnL w="12700" cap="flat" cmpd="sng" algn="ctr">
                      <a:noFill/>
                      <a:prstDash val="solid"/>
                      <a:round/>
                      <a:headEnd type="none" w="med" len="med"/>
                      <a:tailEnd type="none" w="med" len="med"/>
                    </a:lnL>
                  </a:tcPr>
                </a:tc>
              </a:tr>
              <a:tr h="146422">
                <a:tc gridSpan="10">
                  <a:txBody>
                    <a:bodyPr/>
                    <a:lstStyle/>
                    <a:p>
                      <a:pPr algn="ctr"/>
                      <a:endParaRPr lang="en-GB" dirty="0"/>
                    </a:p>
                  </a:txBody>
                  <a:tcPr marT="0" marB="0">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321837">
                <a:tc>
                  <a:txBody>
                    <a:bodyPr/>
                    <a:lstStyle/>
                    <a:p>
                      <a:r>
                        <a:rPr lang="en-GB" dirty="0" smtClean="0"/>
                        <a:t>Time (per image)</a:t>
                      </a:r>
                      <a:endParaRPr lang="en-GB" dirty="0"/>
                    </a:p>
                  </a:txBody>
                  <a:tcPr/>
                </a:tc>
                <a:tc>
                  <a:txBody>
                    <a:bodyPr/>
                    <a:lstStyle/>
                    <a:p>
                      <a:pPr algn="ctr"/>
                      <a:r>
                        <a:rPr lang="en-GB" dirty="0" smtClean="0"/>
                        <a:t>3.4s</a:t>
                      </a:r>
                      <a:endParaRPr lang="en-GB" dirty="0"/>
                    </a:p>
                  </a:txBody>
                  <a:tcPr>
                    <a:lnR w="12700" cap="flat" cmpd="sng" algn="ctr">
                      <a:noFill/>
                      <a:prstDash val="solid"/>
                      <a:round/>
                      <a:headEnd type="none" w="med" len="med"/>
                      <a:tailEnd type="none" w="med" len="med"/>
                    </a:lnR>
                  </a:tcPr>
                </a:tc>
                <a:tc>
                  <a:txBody>
                    <a:bodyPr/>
                    <a:lstStyle/>
                    <a:p>
                      <a:pPr algn="ctr"/>
                      <a:r>
                        <a:rPr lang="en-GB" dirty="0" smtClean="0"/>
                        <a:t>1.8s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6.8s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8s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1.85s</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1.96m</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b="1" dirty="0" smtClean="0">
                          <a:solidFill>
                            <a:srgbClr val="FF0000"/>
                          </a:solidFill>
                        </a:rPr>
                        <a:t>21.9s + (1.96m per hard image)</a:t>
                      </a:r>
                      <a:endParaRPr lang="en-GB" b="1" dirty="0">
                        <a:solidFill>
                          <a:srgbClr val="FF0000"/>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r h="370840">
                <a:tc>
                  <a:txBody>
                    <a:bodyPr/>
                    <a:lstStyle/>
                    <a:p>
                      <a:r>
                        <a:rPr lang="en-GB" dirty="0" smtClean="0"/>
                        <a:t>Time (total)</a:t>
                      </a:r>
                      <a:endParaRPr lang="en-GB" dirty="0"/>
                    </a:p>
                  </a:txBody>
                  <a:tcPr/>
                </a:tc>
                <a:tc>
                  <a:txBody>
                    <a:bodyPr/>
                    <a:lstStyle/>
                    <a:p>
                      <a:pPr algn="ctr"/>
                      <a:r>
                        <a:rPr lang="en-GB" dirty="0" smtClean="0"/>
                        <a:t>18.5m</a:t>
                      </a:r>
                      <a:endParaRPr lang="en-GB" dirty="0"/>
                    </a:p>
                  </a:txBody>
                  <a:tcPr>
                    <a:lnR w="12700" cap="flat" cmpd="sng" algn="ctr">
                      <a:noFill/>
                      <a:prstDash val="solid"/>
                      <a:round/>
                      <a:headEnd type="none" w="med" len="med"/>
                      <a:tailEnd type="none" w="med" len="med"/>
                    </a:lnR>
                  </a:tcPr>
                </a:tc>
                <a:tc>
                  <a:txBody>
                    <a:bodyPr/>
                    <a:lstStyle/>
                    <a:p>
                      <a:pPr algn="ctr"/>
                      <a:r>
                        <a:rPr lang="en-GB" dirty="0" smtClean="0"/>
                        <a:t>9.8m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36.9m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43.5m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t>10m</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dirty="0" smtClean="0">
                          <a:solidFill>
                            <a:srgbClr val="FF0000"/>
                          </a:solidFill>
                        </a:rPr>
                        <a:t>10.7h</a:t>
                      </a:r>
                      <a:endParaRPr lang="en-GB" dirty="0">
                        <a:solidFill>
                          <a:srgbClr val="FF0000"/>
                        </a:solidFill>
                      </a:endParaRPr>
                    </a:p>
                  </a:txBody>
                  <a:tcPr>
                    <a:lnL w="12700" cap="flat" cmpd="sng" algn="ctr">
                      <a:noFill/>
                      <a:prstDash val="solid"/>
                      <a:round/>
                      <a:headEnd type="none" w="med" len="med"/>
                      <a:tailEnd type="none" w="med" len="med"/>
                    </a:lnL>
                  </a:tcPr>
                </a:tc>
                <a:tc gridSpan="3">
                  <a:txBody>
                    <a:bodyPr/>
                    <a:lstStyle/>
                    <a:p>
                      <a:pPr algn="ctr"/>
                      <a:r>
                        <a:rPr lang="en-GB" dirty="0" smtClean="0">
                          <a:solidFill>
                            <a:srgbClr val="FF0000"/>
                          </a:solidFill>
                        </a:rPr>
                        <a:t>4.5h</a:t>
                      </a:r>
                      <a:endParaRPr lang="en-GB" dirty="0">
                        <a:solidFill>
                          <a:srgbClr val="FF0000"/>
                        </a:solidFill>
                      </a:endParaRPr>
                    </a:p>
                  </a:txBody>
                  <a:tcPr/>
                </a:tc>
                <a:tc hMerge="1">
                  <a:txBody>
                    <a:bodyPr/>
                    <a:lstStyle/>
                    <a:p>
                      <a:endParaRPr lang="en-GB"/>
                    </a:p>
                  </a:txBody>
                  <a:tcPr/>
                </a:tc>
                <a:tc hMerge="1">
                  <a:txBody>
                    <a:bodyPr/>
                    <a:lstStyle/>
                    <a:p>
                      <a:pPr algn="ctr"/>
                      <a:endParaRPr lang="en-GB" dirty="0"/>
                    </a:p>
                  </a:txBody>
                  <a:tcPr>
                    <a:lnL w="12700" cap="flat" cmpd="sng" algn="ctr">
                      <a:noFill/>
                      <a:prstDash val="solid"/>
                      <a:round/>
                      <a:headEnd type="none" w="med" len="med"/>
                      <a:tailEnd type="none" w="med" len="med"/>
                    </a:lnL>
                  </a:tcPr>
                </a:tc>
              </a:tr>
            </a:tbl>
          </a:graphicData>
        </a:graphic>
      </p:graphicFrame>
      <p:sp>
        <p:nvSpPr>
          <p:cNvPr id="8" name="TextBox 7"/>
          <p:cNvSpPr txBox="1"/>
          <p:nvPr/>
        </p:nvSpPr>
        <p:spPr>
          <a:xfrm>
            <a:off x="488574" y="2133605"/>
            <a:ext cx="11433421" cy="646331"/>
          </a:xfrm>
          <a:prstGeom prst="rect">
            <a:avLst/>
          </a:prstGeom>
          <a:noFill/>
        </p:spPr>
        <p:txBody>
          <a:bodyPr wrap="square" rtlCol="0">
            <a:spAutoFit/>
          </a:bodyPr>
          <a:lstStyle/>
          <a:p>
            <a:r>
              <a:rPr lang="en-GB" dirty="0"/>
              <a:t>The median errors of the proposed hybrid framework treating hard and easy images </a:t>
            </a:r>
            <a:r>
              <a:rPr lang="en-GB" dirty="0" smtClean="0"/>
              <a:t>differently</a:t>
            </a:r>
            <a:r>
              <a:rPr lang="en-GB" dirty="0"/>
              <a:t>. In comparison </a:t>
            </a:r>
            <a:r>
              <a:rPr lang="en-GB" dirty="0" smtClean="0"/>
              <a:t>we show </a:t>
            </a:r>
            <a:r>
              <a:rPr lang="en-GB" dirty="0"/>
              <a:t>the errors of fast statistical algorithms (S1 to S5), as well as time complexity of exemplar-based method</a:t>
            </a:r>
          </a:p>
        </p:txBody>
      </p:sp>
      <p:sp>
        <p:nvSpPr>
          <p:cNvPr id="10" name="TextBox 9"/>
          <p:cNvSpPr txBox="1"/>
          <p:nvPr/>
        </p:nvSpPr>
        <p:spPr>
          <a:xfrm>
            <a:off x="488574" y="5836996"/>
            <a:ext cx="8124484" cy="338554"/>
          </a:xfrm>
          <a:prstGeom prst="rect">
            <a:avLst/>
          </a:prstGeom>
          <a:noFill/>
        </p:spPr>
        <p:txBody>
          <a:bodyPr wrap="square" rtlCol="0">
            <a:spAutoFit/>
          </a:bodyPr>
          <a:lstStyle/>
          <a:p>
            <a:r>
              <a:rPr lang="en-US" sz="1600" dirty="0" smtClean="0"/>
              <a:t>*Finlayson ICCV2014</a:t>
            </a:r>
            <a:endParaRPr lang="en-US" sz="1600" dirty="0"/>
          </a:p>
        </p:txBody>
      </p:sp>
    </p:spTree>
    <p:extLst>
      <p:ext uri="{BB962C8B-B14F-4D97-AF65-F5344CB8AC3E}">
        <p14:creationId xmlns:p14="http://schemas.microsoft.com/office/powerpoint/2010/main" val="1496315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Application</a:t>
            </a:r>
            <a:endParaRPr lang="en-GB" sz="4000" dirty="0"/>
          </a:p>
        </p:txBody>
      </p:sp>
      <p:pic>
        <p:nvPicPr>
          <p:cNvPr id="6" name="Picture 5"/>
          <p:cNvPicPr>
            <a:picLocks noChangeAspect="1"/>
          </p:cNvPicPr>
          <p:nvPr/>
        </p:nvPicPr>
        <p:blipFill>
          <a:blip r:embed="rId3"/>
          <a:stretch>
            <a:fillRect/>
          </a:stretch>
        </p:blipFill>
        <p:spPr>
          <a:xfrm>
            <a:off x="520411" y="1431780"/>
            <a:ext cx="7069109" cy="3622223"/>
          </a:xfrm>
          <a:prstGeom prst="rect">
            <a:avLst/>
          </a:prstGeom>
        </p:spPr>
      </p:pic>
      <p:pic>
        <p:nvPicPr>
          <p:cNvPr id="5" name="Picture 4"/>
          <p:cNvPicPr>
            <a:picLocks noChangeAspect="1"/>
          </p:cNvPicPr>
          <p:nvPr/>
        </p:nvPicPr>
        <p:blipFill>
          <a:blip r:embed="rId4"/>
          <a:stretch>
            <a:fillRect/>
          </a:stretch>
        </p:blipFill>
        <p:spPr>
          <a:xfrm>
            <a:off x="5384800" y="3176254"/>
            <a:ext cx="5257800" cy="1674972"/>
          </a:xfrm>
          <a:prstGeom prst="rect">
            <a:avLst/>
          </a:prstGeom>
        </p:spPr>
      </p:pic>
      <p:sp>
        <p:nvSpPr>
          <p:cNvPr id="7" name="Rectangle 6"/>
          <p:cNvSpPr/>
          <p:nvPr/>
        </p:nvSpPr>
        <p:spPr>
          <a:xfrm>
            <a:off x="838200" y="5455187"/>
            <a:ext cx="10287000" cy="307777"/>
          </a:xfrm>
          <a:prstGeom prst="rect">
            <a:avLst/>
          </a:prstGeom>
        </p:spPr>
        <p:txBody>
          <a:bodyPr wrap="square">
            <a:spAutoFit/>
          </a:bodyPr>
          <a:lstStyle/>
          <a:p>
            <a:r>
              <a:rPr lang="en-GB" sz="1400" dirty="0">
                <a:hlinkClick r:id="rId5"/>
              </a:rPr>
              <a:t>http://www.wired.com/2015/11/googles-open-source-ai-tensorflow-signals-fast-changing-hardware-world/</a:t>
            </a:r>
            <a:endParaRPr lang="en-GB" sz="1400" dirty="0"/>
          </a:p>
        </p:txBody>
      </p:sp>
    </p:spTree>
    <p:extLst>
      <p:ext uri="{BB962C8B-B14F-4D97-AF65-F5344CB8AC3E}">
        <p14:creationId xmlns:p14="http://schemas.microsoft.com/office/powerpoint/2010/main" val="3710607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19" y="329168"/>
            <a:ext cx="11049000" cy="1077692"/>
          </a:xfrm>
        </p:spPr>
        <p:txBody>
          <a:bodyPr>
            <a:normAutofit/>
          </a:bodyPr>
          <a:lstStyle/>
          <a:p>
            <a:pPr algn="ctr"/>
            <a:r>
              <a:rPr lang="en-GB" sz="4000" dirty="0" smtClean="0"/>
              <a:t>Removing false hard images from </a:t>
            </a:r>
            <a:r>
              <a:rPr lang="en-GB" sz="4000" dirty="0" err="1" smtClean="0"/>
              <a:t>Gehler</a:t>
            </a:r>
            <a:r>
              <a:rPr lang="en-GB" sz="4000" dirty="0" smtClean="0"/>
              <a:t>-Shi dataset</a:t>
            </a:r>
            <a:endParaRPr lang="en-GB" sz="4000" dirty="0"/>
          </a:p>
        </p:txBody>
      </p:sp>
      <p:pic>
        <p:nvPicPr>
          <p:cNvPr id="3" name="Picture 5" descr="D:\Roshanak\DATA\original dataset\ColorCheckerDatabase_tifsRGB\srgb8bit\8D5U5532.t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62" y="1600200"/>
            <a:ext cx="1808270" cy="1203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Roshanak\DATA\original dataset\ColorCheckerDatabase_tifsRGB\srgb8bit\IMG_0552.t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888" y="1586103"/>
            <a:ext cx="1715140" cy="1144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Roshanak\DATA\original dataset\ColorCheckerDatabase_tifsRGB\srgb8bit\IMG_0592.t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716" y="1549450"/>
            <a:ext cx="1825035" cy="1217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Roshanak\DATA\original dataset\ColorCheckerDatabase_tifsRGB\srgb8bit\IMG_0872.t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790" y="2925762"/>
            <a:ext cx="1800546" cy="1201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Roshanak\DATA\original dataset\ColorCheckerDatabase_tifsRGB\srgb8bit\IMG_0544.t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2514" y="1586103"/>
            <a:ext cx="1790686" cy="1194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Roshanak\DATA\original dataset\ColorCheckerDatabase_tifsRGB\srgb8bit\IMG_0876.t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7791" y="1586103"/>
            <a:ext cx="1825035" cy="1217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Roshanak\DATA\original dataset\ColorCheckerDatabase_tifsRGB\srgb8bit\IMG_0891.t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2515" y="2909428"/>
            <a:ext cx="1790686" cy="1194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Roshanak\DATA\original dataset\ColorCheckerDatabase_tifsRGB\srgb8bit\IMG_0839.t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7789" y="2909427"/>
            <a:ext cx="1825037" cy="1217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Roshanak\DATA\original dataset\ColorCheckerDatabase_tifsRGB\srgb8bit\IMG_0417.t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0858" y="2909427"/>
            <a:ext cx="1219200" cy="18277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50790" y="5345553"/>
            <a:ext cx="5359672" cy="369332"/>
          </a:xfrm>
          <a:prstGeom prst="rect">
            <a:avLst/>
          </a:prstGeom>
        </p:spPr>
        <p:txBody>
          <a:bodyPr wrap="none">
            <a:spAutoFit/>
          </a:bodyPr>
          <a:lstStyle/>
          <a:p>
            <a:r>
              <a:rPr lang="en-GB" dirty="0">
                <a:hlinkClick r:id="rId12"/>
              </a:rPr>
              <a:t>http://colour.cmp.uea.ac.uk/datasets/GehlerFalse.html</a:t>
            </a:r>
            <a:endParaRPr lang="en-GB" dirty="0"/>
          </a:p>
        </p:txBody>
      </p:sp>
    </p:spTree>
    <p:extLst>
      <p:ext uri="{BB962C8B-B14F-4D97-AF65-F5344CB8AC3E}">
        <p14:creationId xmlns:p14="http://schemas.microsoft.com/office/powerpoint/2010/main" val="2068027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0" y="2567305"/>
            <a:ext cx="10515600" cy="1151255"/>
          </a:xfrm>
        </p:spPr>
        <p:txBody>
          <a:bodyPr/>
          <a:lstStyle/>
          <a:p>
            <a:pPr marL="0" indent="0" algn="ctr">
              <a:buNone/>
            </a:pPr>
            <a:r>
              <a:rPr lang="en-GB" dirty="0" smtClean="0"/>
              <a:t>Thanks </a:t>
            </a:r>
            <a:endParaRPr lang="en-GB" dirty="0"/>
          </a:p>
        </p:txBody>
      </p:sp>
    </p:spTree>
    <p:extLst>
      <p:ext uri="{BB962C8B-B14F-4D97-AF65-F5344CB8AC3E}">
        <p14:creationId xmlns:p14="http://schemas.microsoft.com/office/powerpoint/2010/main" val="413955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Motivation for this work</a:t>
            </a:r>
            <a:endParaRPr lang="en-US" sz="4000" dirty="0"/>
          </a:p>
        </p:txBody>
      </p:sp>
      <p:sp>
        <p:nvSpPr>
          <p:cNvPr id="3" name="Content Placeholder 2"/>
          <p:cNvSpPr>
            <a:spLocks noGrp="1"/>
          </p:cNvSpPr>
          <p:nvPr>
            <p:ph idx="1"/>
          </p:nvPr>
        </p:nvSpPr>
        <p:spPr>
          <a:xfrm>
            <a:off x="733425" y="1500876"/>
            <a:ext cx="10515600" cy="339657"/>
          </a:xfrm>
        </p:spPr>
        <p:txBody>
          <a:bodyPr>
            <a:noAutofit/>
          </a:bodyPr>
          <a:lstStyle/>
          <a:p>
            <a:pPr marL="0" indent="0" algn="ctr">
              <a:buNone/>
            </a:pPr>
            <a:r>
              <a:rPr lang="en-US" dirty="0" smtClean="0"/>
              <a:t>White balance algorithms</a:t>
            </a:r>
          </a:p>
          <a:p>
            <a:endParaRPr lang="en-US" dirty="0"/>
          </a:p>
          <a:p>
            <a:endParaRPr lang="en-US" dirty="0" smtClean="0"/>
          </a:p>
        </p:txBody>
      </p:sp>
      <p:sp>
        <p:nvSpPr>
          <p:cNvPr id="5" name="Rectangle 4"/>
          <p:cNvSpPr/>
          <p:nvPr/>
        </p:nvSpPr>
        <p:spPr>
          <a:xfrm>
            <a:off x="733425" y="2346135"/>
            <a:ext cx="10858807" cy="109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944819" y="2101019"/>
            <a:ext cx="10241920" cy="987384"/>
            <a:chOff x="944819" y="2410727"/>
            <a:chExt cx="10241920" cy="987384"/>
          </a:xfrm>
        </p:grpSpPr>
        <p:grpSp>
          <p:nvGrpSpPr>
            <p:cNvPr id="6" name="Group 5"/>
            <p:cNvGrpSpPr/>
            <p:nvPr/>
          </p:nvGrpSpPr>
          <p:grpSpPr>
            <a:xfrm>
              <a:off x="944819" y="2420249"/>
              <a:ext cx="1700213" cy="977862"/>
              <a:chOff x="1433512" y="2352673"/>
              <a:chExt cx="1700213" cy="886336"/>
            </a:xfrm>
          </p:grpSpPr>
          <p:grpSp>
            <p:nvGrpSpPr>
              <p:cNvPr id="27" name="Group 26"/>
              <p:cNvGrpSpPr/>
              <p:nvPr/>
            </p:nvGrpSpPr>
            <p:grpSpPr>
              <a:xfrm>
                <a:off x="1433512" y="2352673"/>
                <a:ext cx="1700213" cy="886336"/>
                <a:chOff x="1433512" y="2352673"/>
                <a:chExt cx="1700213" cy="886336"/>
              </a:xfrm>
            </p:grpSpPr>
            <p:sp>
              <p:nvSpPr>
                <p:cNvPr id="29" name="Rounded Rectangle 28"/>
                <p:cNvSpPr/>
                <p:nvPr/>
              </p:nvSpPr>
              <p:spPr>
                <a:xfrm>
                  <a:off x="1433512" y="2352673"/>
                  <a:ext cx="1519235" cy="85455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1509712" y="2876348"/>
                  <a:ext cx="1624013" cy="362661"/>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White patch</a:t>
                  </a:r>
                  <a:endParaRPr lang="en-GB" sz="2000" dirty="0">
                    <a:solidFill>
                      <a:schemeClr val="bg1"/>
                    </a:solidFill>
                    <a:latin typeface="+mj-lt"/>
                    <a:cs typeface="Arial" panose="020B0604020202020204" pitchFamily="34" charset="0"/>
                  </a:endParaRPr>
                </a:p>
              </p:txBody>
            </p:sp>
          </p:grpSp>
          <p:sp>
            <p:nvSpPr>
              <p:cNvPr id="28" name="Oval 27"/>
              <p:cNvSpPr/>
              <p:nvPr/>
            </p:nvSpPr>
            <p:spPr>
              <a:xfrm>
                <a:off x="1716960" y="2400300"/>
                <a:ext cx="971550" cy="29734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1971</a:t>
                </a:r>
                <a:endParaRPr lang="en-GB" dirty="0">
                  <a:solidFill>
                    <a:srgbClr val="002060"/>
                  </a:solidFill>
                </a:endParaRPr>
              </a:p>
            </p:txBody>
          </p:sp>
        </p:grpSp>
        <p:grpSp>
          <p:nvGrpSpPr>
            <p:cNvPr id="7" name="Group 6"/>
            <p:cNvGrpSpPr/>
            <p:nvPr/>
          </p:nvGrpSpPr>
          <p:grpSpPr>
            <a:xfrm>
              <a:off x="2549095" y="2418286"/>
              <a:ext cx="1462087" cy="979825"/>
              <a:chOff x="1161363" y="2351216"/>
              <a:chExt cx="1462087" cy="722679"/>
            </a:xfrm>
          </p:grpSpPr>
          <p:grpSp>
            <p:nvGrpSpPr>
              <p:cNvPr id="23" name="Group 22"/>
              <p:cNvGrpSpPr/>
              <p:nvPr/>
            </p:nvGrpSpPr>
            <p:grpSpPr>
              <a:xfrm>
                <a:off x="1161363" y="2351216"/>
                <a:ext cx="1462087" cy="722679"/>
                <a:chOff x="1161363" y="2351216"/>
                <a:chExt cx="1462087" cy="722679"/>
              </a:xfrm>
            </p:grpSpPr>
            <p:sp>
              <p:nvSpPr>
                <p:cNvPr id="25" name="Rounded Rectangle 24"/>
                <p:cNvSpPr/>
                <p:nvPr/>
              </p:nvSpPr>
              <p:spPr>
                <a:xfrm>
                  <a:off x="1161363" y="2351216"/>
                  <a:ext cx="1462087" cy="69827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1230840" y="2778790"/>
                  <a:ext cx="1373558" cy="295105"/>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Grey world</a:t>
                  </a:r>
                  <a:endParaRPr lang="en-GB" sz="2000" dirty="0">
                    <a:solidFill>
                      <a:schemeClr val="bg1"/>
                    </a:solidFill>
                    <a:latin typeface="+mj-lt"/>
                    <a:cs typeface="Arial" panose="020B0604020202020204" pitchFamily="34" charset="0"/>
                  </a:endParaRPr>
                </a:p>
              </p:txBody>
            </p:sp>
          </p:grpSp>
          <p:sp>
            <p:nvSpPr>
              <p:cNvPr id="24" name="Oval 23"/>
              <p:cNvSpPr/>
              <p:nvPr/>
            </p:nvSpPr>
            <p:spPr>
              <a:xfrm>
                <a:off x="1331505" y="2401805"/>
                <a:ext cx="971550" cy="233073"/>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grpSp>
          <p:nvGrpSpPr>
            <p:cNvPr id="36" name="Group 35"/>
            <p:cNvGrpSpPr/>
            <p:nvPr/>
          </p:nvGrpSpPr>
          <p:grpSpPr>
            <a:xfrm>
              <a:off x="7240574" y="2418286"/>
              <a:ext cx="2006738" cy="961865"/>
              <a:chOff x="7172444" y="2418285"/>
              <a:chExt cx="2006738" cy="961865"/>
            </a:xfrm>
          </p:grpSpPr>
          <p:sp>
            <p:nvSpPr>
              <p:cNvPr id="21" name="Rounded Rectangle 20"/>
              <p:cNvSpPr/>
              <p:nvPr/>
            </p:nvSpPr>
            <p:spPr>
              <a:xfrm>
                <a:off x="7188144" y="2418285"/>
                <a:ext cx="1913153" cy="96186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172444" y="2972593"/>
                <a:ext cx="2006738" cy="369333"/>
              </a:xfrm>
              <a:prstGeom prst="rect">
                <a:avLst/>
              </a:prstGeom>
              <a:noFill/>
            </p:spPr>
            <p:txBody>
              <a:bodyPr wrap="square" rtlCol="0">
                <a:spAutoFit/>
              </a:bodyPr>
              <a:lstStyle/>
              <a:p>
                <a:r>
                  <a:rPr lang="en-GB" dirty="0" smtClean="0">
                    <a:solidFill>
                      <a:schemeClr val="bg1"/>
                    </a:solidFill>
                    <a:latin typeface="+mj-lt"/>
                    <a:cs typeface="Arial" panose="020B0604020202020204" pitchFamily="34" charset="0"/>
                  </a:rPr>
                  <a:t>Corrected moment</a:t>
                </a:r>
                <a:endParaRPr lang="en-GB" dirty="0">
                  <a:solidFill>
                    <a:schemeClr val="bg1"/>
                  </a:solidFill>
                  <a:latin typeface="+mj-lt"/>
                  <a:cs typeface="Arial" panose="020B0604020202020204" pitchFamily="34" charset="0"/>
                </a:endParaRPr>
              </a:p>
            </p:txBody>
          </p:sp>
          <p:sp>
            <p:nvSpPr>
              <p:cNvPr id="20" name="Oval 19"/>
              <p:cNvSpPr/>
              <p:nvPr/>
            </p:nvSpPr>
            <p:spPr>
              <a:xfrm>
                <a:off x="7658945" y="2445307"/>
                <a:ext cx="971550" cy="37333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2014</a:t>
                </a:r>
                <a:endParaRPr lang="en-GB" dirty="0">
                  <a:solidFill>
                    <a:srgbClr val="002060"/>
                  </a:solidFill>
                </a:endParaRPr>
              </a:p>
            </p:txBody>
          </p:sp>
        </p:grpSp>
        <p:grpSp>
          <p:nvGrpSpPr>
            <p:cNvPr id="37" name="Group 36"/>
            <p:cNvGrpSpPr/>
            <p:nvPr/>
          </p:nvGrpSpPr>
          <p:grpSpPr>
            <a:xfrm>
              <a:off x="9100764" y="2410727"/>
              <a:ext cx="2085975" cy="981076"/>
              <a:chOff x="8997518" y="2410727"/>
              <a:chExt cx="2085975" cy="981076"/>
            </a:xfrm>
          </p:grpSpPr>
          <p:sp>
            <p:nvSpPr>
              <p:cNvPr id="17" name="Rounded Rectangle 16"/>
              <p:cNvSpPr/>
              <p:nvPr/>
            </p:nvSpPr>
            <p:spPr>
              <a:xfrm>
                <a:off x="9179182" y="2410727"/>
                <a:ext cx="1640348" cy="98107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997518" y="2991693"/>
                <a:ext cx="2085975" cy="400110"/>
              </a:xfrm>
              <a:prstGeom prst="rect">
                <a:avLst/>
              </a:prstGeom>
              <a:noFill/>
            </p:spPr>
            <p:txBody>
              <a:bodyPr wrap="square" rtlCol="0">
                <a:spAutoFit/>
              </a:bodyPr>
              <a:lstStyle/>
              <a:p>
                <a:pPr algn="ctr"/>
                <a:r>
                  <a:rPr lang="en-GB" sz="2000" dirty="0" smtClean="0">
                    <a:solidFill>
                      <a:schemeClr val="bg1"/>
                    </a:solidFill>
                    <a:latin typeface="+mj-lt"/>
                    <a:cs typeface="Arial" panose="020B0604020202020204" pitchFamily="34" charset="0"/>
                  </a:rPr>
                  <a:t>CNNs methods</a:t>
                </a:r>
                <a:endParaRPr lang="en-GB" sz="2000" dirty="0">
                  <a:solidFill>
                    <a:schemeClr val="bg1"/>
                  </a:solidFill>
                  <a:latin typeface="+mj-lt"/>
                  <a:cs typeface="Arial" panose="020B0604020202020204" pitchFamily="34" charset="0"/>
                </a:endParaRPr>
              </a:p>
            </p:txBody>
          </p:sp>
          <p:sp>
            <p:nvSpPr>
              <p:cNvPr id="16" name="Oval 15"/>
              <p:cNvSpPr/>
              <p:nvPr/>
            </p:nvSpPr>
            <p:spPr>
              <a:xfrm>
                <a:off x="9554730" y="2494455"/>
                <a:ext cx="971550" cy="34248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2015</a:t>
                </a:r>
                <a:endParaRPr lang="en-GB" dirty="0">
                  <a:solidFill>
                    <a:srgbClr val="002060"/>
                  </a:solidFill>
                </a:endParaRPr>
              </a:p>
            </p:txBody>
          </p:sp>
        </p:grpSp>
        <p:sp>
          <p:nvSpPr>
            <p:cNvPr id="12" name="Oval 11"/>
            <p:cNvSpPr/>
            <p:nvPr/>
          </p:nvSpPr>
          <p:spPr>
            <a:xfrm>
              <a:off x="5995675" y="2800839"/>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24287"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643373"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4096223" y="2433901"/>
              <a:ext cx="1462087" cy="94673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328508" y="2998000"/>
              <a:ext cx="943376" cy="400110"/>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Gamut</a:t>
              </a:r>
              <a:endParaRPr lang="en-GB" sz="2000" dirty="0">
                <a:solidFill>
                  <a:schemeClr val="bg1"/>
                </a:solidFill>
                <a:latin typeface="+mj-lt"/>
                <a:cs typeface="Arial" panose="020B0604020202020204" pitchFamily="34" charset="0"/>
              </a:endParaRPr>
            </a:p>
          </p:txBody>
        </p:sp>
        <p:sp>
          <p:nvSpPr>
            <p:cNvPr id="34" name="Oval 33"/>
            <p:cNvSpPr/>
            <p:nvPr/>
          </p:nvSpPr>
          <p:spPr>
            <a:xfrm>
              <a:off x="4290558" y="2486876"/>
              <a:ext cx="971550" cy="316006"/>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spTree>
    <p:extLst>
      <p:ext uri="{BB962C8B-B14F-4D97-AF65-F5344CB8AC3E}">
        <p14:creationId xmlns:p14="http://schemas.microsoft.com/office/powerpoint/2010/main" val="2725165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Motivation for this work</a:t>
            </a:r>
            <a:endParaRPr lang="en-US" sz="4000" dirty="0"/>
          </a:p>
        </p:txBody>
      </p:sp>
      <p:sp>
        <p:nvSpPr>
          <p:cNvPr id="3" name="Content Placeholder 2"/>
          <p:cNvSpPr>
            <a:spLocks noGrp="1"/>
          </p:cNvSpPr>
          <p:nvPr>
            <p:ph idx="1"/>
          </p:nvPr>
        </p:nvSpPr>
        <p:spPr>
          <a:xfrm>
            <a:off x="733425" y="1500876"/>
            <a:ext cx="10515600" cy="339657"/>
          </a:xfrm>
        </p:spPr>
        <p:txBody>
          <a:bodyPr>
            <a:noAutofit/>
          </a:bodyPr>
          <a:lstStyle/>
          <a:p>
            <a:pPr marL="0" indent="0" algn="ctr">
              <a:buNone/>
            </a:pPr>
            <a:r>
              <a:rPr lang="en-US" dirty="0" smtClean="0"/>
              <a:t>White balance algorithms</a:t>
            </a:r>
          </a:p>
          <a:p>
            <a:endParaRPr lang="en-US" dirty="0"/>
          </a:p>
          <a:p>
            <a:endParaRPr lang="en-US" dirty="0" smtClean="0"/>
          </a:p>
        </p:txBody>
      </p:sp>
      <p:sp>
        <p:nvSpPr>
          <p:cNvPr id="5" name="Rectangle 4"/>
          <p:cNvSpPr/>
          <p:nvPr/>
        </p:nvSpPr>
        <p:spPr>
          <a:xfrm>
            <a:off x="733425" y="2346135"/>
            <a:ext cx="10858807" cy="109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944819" y="2101019"/>
            <a:ext cx="10241920" cy="987384"/>
            <a:chOff x="944819" y="2410727"/>
            <a:chExt cx="10241920" cy="987384"/>
          </a:xfrm>
        </p:grpSpPr>
        <p:grpSp>
          <p:nvGrpSpPr>
            <p:cNvPr id="6" name="Group 5"/>
            <p:cNvGrpSpPr/>
            <p:nvPr/>
          </p:nvGrpSpPr>
          <p:grpSpPr>
            <a:xfrm>
              <a:off x="944819" y="2420249"/>
              <a:ext cx="1700213" cy="977862"/>
              <a:chOff x="1433512" y="2352673"/>
              <a:chExt cx="1700213" cy="886336"/>
            </a:xfrm>
          </p:grpSpPr>
          <p:grpSp>
            <p:nvGrpSpPr>
              <p:cNvPr id="27" name="Group 26"/>
              <p:cNvGrpSpPr/>
              <p:nvPr/>
            </p:nvGrpSpPr>
            <p:grpSpPr>
              <a:xfrm>
                <a:off x="1433512" y="2352673"/>
                <a:ext cx="1700213" cy="886336"/>
                <a:chOff x="1433512" y="2352673"/>
                <a:chExt cx="1700213" cy="886336"/>
              </a:xfrm>
            </p:grpSpPr>
            <p:sp>
              <p:nvSpPr>
                <p:cNvPr id="29" name="Rounded Rectangle 28"/>
                <p:cNvSpPr/>
                <p:nvPr/>
              </p:nvSpPr>
              <p:spPr>
                <a:xfrm>
                  <a:off x="1433512" y="2352673"/>
                  <a:ext cx="1519235" cy="85455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1509712" y="2876348"/>
                  <a:ext cx="1624013" cy="362661"/>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White patch</a:t>
                  </a:r>
                  <a:endParaRPr lang="en-GB" sz="2000" dirty="0">
                    <a:solidFill>
                      <a:schemeClr val="bg1"/>
                    </a:solidFill>
                    <a:latin typeface="+mj-lt"/>
                    <a:cs typeface="Arial" panose="020B0604020202020204" pitchFamily="34" charset="0"/>
                  </a:endParaRPr>
                </a:p>
              </p:txBody>
            </p:sp>
          </p:grpSp>
          <p:sp>
            <p:nvSpPr>
              <p:cNvPr id="28" name="Oval 27"/>
              <p:cNvSpPr/>
              <p:nvPr/>
            </p:nvSpPr>
            <p:spPr>
              <a:xfrm>
                <a:off x="1716960" y="2400300"/>
                <a:ext cx="971550" cy="29734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1971</a:t>
                </a:r>
                <a:endParaRPr lang="en-GB" dirty="0">
                  <a:solidFill>
                    <a:srgbClr val="002060"/>
                  </a:solidFill>
                </a:endParaRPr>
              </a:p>
            </p:txBody>
          </p:sp>
        </p:grpSp>
        <p:grpSp>
          <p:nvGrpSpPr>
            <p:cNvPr id="7" name="Group 6"/>
            <p:cNvGrpSpPr/>
            <p:nvPr/>
          </p:nvGrpSpPr>
          <p:grpSpPr>
            <a:xfrm>
              <a:off x="2549095" y="2418286"/>
              <a:ext cx="1462087" cy="979825"/>
              <a:chOff x="1161363" y="2351216"/>
              <a:chExt cx="1462087" cy="722679"/>
            </a:xfrm>
          </p:grpSpPr>
          <p:grpSp>
            <p:nvGrpSpPr>
              <p:cNvPr id="23" name="Group 22"/>
              <p:cNvGrpSpPr/>
              <p:nvPr/>
            </p:nvGrpSpPr>
            <p:grpSpPr>
              <a:xfrm>
                <a:off x="1161363" y="2351216"/>
                <a:ext cx="1462087" cy="722679"/>
                <a:chOff x="1161363" y="2351216"/>
                <a:chExt cx="1462087" cy="722679"/>
              </a:xfrm>
            </p:grpSpPr>
            <p:sp>
              <p:nvSpPr>
                <p:cNvPr id="25" name="Rounded Rectangle 24"/>
                <p:cNvSpPr/>
                <p:nvPr/>
              </p:nvSpPr>
              <p:spPr>
                <a:xfrm>
                  <a:off x="1161363" y="2351216"/>
                  <a:ext cx="1462087" cy="69827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1230840" y="2778790"/>
                  <a:ext cx="1373558" cy="295105"/>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Grey world</a:t>
                  </a:r>
                  <a:endParaRPr lang="en-GB" sz="2000" dirty="0">
                    <a:solidFill>
                      <a:schemeClr val="bg1"/>
                    </a:solidFill>
                    <a:latin typeface="+mj-lt"/>
                    <a:cs typeface="Arial" panose="020B0604020202020204" pitchFamily="34" charset="0"/>
                  </a:endParaRPr>
                </a:p>
              </p:txBody>
            </p:sp>
          </p:grpSp>
          <p:sp>
            <p:nvSpPr>
              <p:cNvPr id="24" name="Oval 23"/>
              <p:cNvSpPr/>
              <p:nvPr/>
            </p:nvSpPr>
            <p:spPr>
              <a:xfrm>
                <a:off x="1331505" y="2401805"/>
                <a:ext cx="971550" cy="233073"/>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grpSp>
          <p:nvGrpSpPr>
            <p:cNvPr id="36" name="Group 35"/>
            <p:cNvGrpSpPr/>
            <p:nvPr/>
          </p:nvGrpSpPr>
          <p:grpSpPr>
            <a:xfrm>
              <a:off x="7240574" y="2418286"/>
              <a:ext cx="2006738" cy="961865"/>
              <a:chOff x="7172444" y="2418285"/>
              <a:chExt cx="2006738" cy="961865"/>
            </a:xfrm>
          </p:grpSpPr>
          <p:sp>
            <p:nvSpPr>
              <p:cNvPr id="21" name="Rounded Rectangle 20"/>
              <p:cNvSpPr/>
              <p:nvPr/>
            </p:nvSpPr>
            <p:spPr>
              <a:xfrm>
                <a:off x="7188144" y="2418285"/>
                <a:ext cx="1913153" cy="96186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172444" y="2972593"/>
                <a:ext cx="2006738" cy="369333"/>
              </a:xfrm>
              <a:prstGeom prst="rect">
                <a:avLst/>
              </a:prstGeom>
              <a:noFill/>
            </p:spPr>
            <p:txBody>
              <a:bodyPr wrap="square" rtlCol="0">
                <a:spAutoFit/>
              </a:bodyPr>
              <a:lstStyle/>
              <a:p>
                <a:r>
                  <a:rPr lang="en-GB" dirty="0" smtClean="0">
                    <a:solidFill>
                      <a:schemeClr val="bg1"/>
                    </a:solidFill>
                    <a:latin typeface="+mj-lt"/>
                    <a:cs typeface="Arial" panose="020B0604020202020204" pitchFamily="34" charset="0"/>
                  </a:rPr>
                  <a:t>Corrected moment</a:t>
                </a:r>
                <a:endParaRPr lang="en-GB" dirty="0">
                  <a:solidFill>
                    <a:schemeClr val="bg1"/>
                  </a:solidFill>
                  <a:latin typeface="+mj-lt"/>
                  <a:cs typeface="Arial" panose="020B0604020202020204" pitchFamily="34" charset="0"/>
                </a:endParaRPr>
              </a:p>
            </p:txBody>
          </p:sp>
          <p:sp>
            <p:nvSpPr>
              <p:cNvPr id="20" name="Oval 19"/>
              <p:cNvSpPr/>
              <p:nvPr/>
            </p:nvSpPr>
            <p:spPr>
              <a:xfrm>
                <a:off x="7658945" y="2445307"/>
                <a:ext cx="971550" cy="37333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2014</a:t>
                </a:r>
                <a:endParaRPr lang="en-GB" dirty="0">
                  <a:solidFill>
                    <a:srgbClr val="002060"/>
                  </a:solidFill>
                </a:endParaRPr>
              </a:p>
            </p:txBody>
          </p:sp>
        </p:grpSp>
        <p:grpSp>
          <p:nvGrpSpPr>
            <p:cNvPr id="37" name="Group 36"/>
            <p:cNvGrpSpPr/>
            <p:nvPr/>
          </p:nvGrpSpPr>
          <p:grpSpPr>
            <a:xfrm>
              <a:off x="9100764" y="2410727"/>
              <a:ext cx="2085975" cy="981076"/>
              <a:chOff x="8997518" y="2410727"/>
              <a:chExt cx="2085975" cy="981076"/>
            </a:xfrm>
          </p:grpSpPr>
          <p:sp>
            <p:nvSpPr>
              <p:cNvPr id="17" name="Rounded Rectangle 16"/>
              <p:cNvSpPr/>
              <p:nvPr/>
            </p:nvSpPr>
            <p:spPr>
              <a:xfrm>
                <a:off x="9179182" y="2410727"/>
                <a:ext cx="1640348" cy="98107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997518" y="2991693"/>
                <a:ext cx="2085975" cy="400110"/>
              </a:xfrm>
              <a:prstGeom prst="rect">
                <a:avLst/>
              </a:prstGeom>
              <a:noFill/>
            </p:spPr>
            <p:txBody>
              <a:bodyPr wrap="square" rtlCol="0">
                <a:spAutoFit/>
              </a:bodyPr>
              <a:lstStyle/>
              <a:p>
                <a:pPr algn="ctr"/>
                <a:r>
                  <a:rPr lang="en-GB" sz="2000" dirty="0" smtClean="0">
                    <a:solidFill>
                      <a:schemeClr val="bg1"/>
                    </a:solidFill>
                    <a:latin typeface="+mj-lt"/>
                    <a:cs typeface="Arial" panose="020B0604020202020204" pitchFamily="34" charset="0"/>
                  </a:rPr>
                  <a:t>CNNs methods</a:t>
                </a:r>
                <a:endParaRPr lang="en-GB" sz="2000" dirty="0">
                  <a:solidFill>
                    <a:schemeClr val="bg1"/>
                  </a:solidFill>
                  <a:latin typeface="+mj-lt"/>
                  <a:cs typeface="Arial" panose="020B0604020202020204" pitchFamily="34" charset="0"/>
                </a:endParaRPr>
              </a:p>
            </p:txBody>
          </p:sp>
          <p:sp>
            <p:nvSpPr>
              <p:cNvPr id="16" name="Oval 15"/>
              <p:cNvSpPr/>
              <p:nvPr/>
            </p:nvSpPr>
            <p:spPr>
              <a:xfrm>
                <a:off x="9554730" y="2494455"/>
                <a:ext cx="971550" cy="34248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2015</a:t>
                </a:r>
                <a:endParaRPr lang="en-GB" dirty="0">
                  <a:solidFill>
                    <a:srgbClr val="002060"/>
                  </a:solidFill>
                </a:endParaRPr>
              </a:p>
            </p:txBody>
          </p:sp>
        </p:grpSp>
        <p:sp>
          <p:nvSpPr>
            <p:cNvPr id="12" name="Oval 11"/>
            <p:cNvSpPr/>
            <p:nvPr/>
          </p:nvSpPr>
          <p:spPr>
            <a:xfrm>
              <a:off x="5995675" y="2800839"/>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24287"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643373"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4096223" y="2433901"/>
              <a:ext cx="1462087" cy="94673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328508" y="2998000"/>
              <a:ext cx="943376" cy="400110"/>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Gamut</a:t>
              </a:r>
              <a:endParaRPr lang="en-GB" sz="2000" dirty="0">
                <a:solidFill>
                  <a:schemeClr val="bg1"/>
                </a:solidFill>
                <a:latin typeface="+mj-lt"/>
                <a:cs typeface="Arial" panose="020B0604020202020204" pitchFamily="34" charset="0"/>
              </a:endParaRPr>
            </a:p>
          </p:txBody>
        </p:sp>
        <p:sp>
          <p:nvSpPr>
            <p:cNvPr id="34" name="Oval 33"/>
            <p:cNvSpPr/>
            <p:nvPr/>
          </p:nvSpPr>
          <p:spPr>
            <a:xfrm>
              <a:off x="4290558" y="2486876"/>
              <a:ext cx="971550" cy="316006"/>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sp>
        <p:nvSpPr>
          <p:cNvPr id="31" name="Content Placeholder 2"/>
          <p:cNvSpPr txBox="1">
            <a:spLocks/>
          </p:cNvSpPr>
          <p:nvPr/>
        </p:nvSpPr>
        <p:spPr>
          <a:xfrm>
            <a:off x="823600" y="3406293"/>
            <a:ext cx="10515600" cy="339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Performance evaluation of algorithms</a:t>
            </a:r>
          </a:p>
          <a:p>
            <a:endParaRPr lang="en-US" dirty="0" smtClean="0"/>
          </a:p>
          <a:p>
            <a:endParaRPr lang="en-US" dirty="0" smtClean="0"/>
          </a:p>
        </p:txBody>
      </p:sp>
    </p:spTree>
    <p:extLst>
      <p:ext uri="{BB962C8B-B14F-4D97-AF65-F5344CB8AC3E}">
        <p14:creationId xmlns:p14="http://schemas.microsoft.com/office/powerpoint/2010/main" val="12030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Motivation for this work</a:t>
            </a:r>
            <a:endParaRPr lang="en-US" sz="4000" dirty="0"/>
          </a:p>
        </p:txBody>
      </p:sp>
      <p:sp>
        <p:nvSpPr>
          <p:cNvPr id="33" name="TextBox 32"/>
          <p:cNvSpPr txBox="1"/>
          <p:nvPr/>
        </p:nvSpPr>
        <p:spPr>
          <a:xfrm>
            <a:off x="4328508" y="2998000"/>
            <a:ext cx="943376" cy="400110"/>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Gamut</a:t>
            </a:r>
            <a:endParaRPr lang="en-GB" sz="2000" dirty="0">
              <a:solidFill>
                <a:schemeClr val="bg1"/>
              </a:solidFill>
              <a:latin typeface="+mj-lt"/>
              <a:cs typeface="Arial" panose="020B0604020202020204" pitchFamily="34" charset="0"/>
            </a:endParaRPr>
          </a:p>
        </p:txBody>
      </p:sp>
      <p:sp>
        <p:nvSpPr>
          <p:cNvPr id="31" name="Content Placeholder 2"/>
          <p:cNvSpPr txBox="1">
            <a:spLocks/>
          </p:cNvSpPr>
          <p:nvPr/>
        </p:nvSpPr>
        <p:spPr>
          <a:xfrm>
            <a:off x="843120" y="3659345"/>
            <a:ext cx="10515600" cy="339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p>
          <a:p>
            <a:endParaRPr lang="en-US" dirty="0" smtClean="0"/>
          </a:p>
          <a:p>
            <a:r>
              <a:rPr lang="en-US" sz="2400" dirty="0" smtClean="0"/>
              <a:t>Mean error </a:t>
            </a:r>
            <a:r>
              <a:rPr lang="en-US" sz="1800" dirty="0"/>
              <a:t>(</a:t>
            </a:r>
            <a:r>
              <a:rPr lang="en-US" sz="1800" dirty="0" err="1"/>
              <a:t>Branard</a:t>
            </a:r>
            <a:r>
              <a:rPr lang="en-US" sz="1800" dirty="0"/>
              <a:t> </a:t>
            </a:r>
            <a:r>
              <a:rPr lang="en-US" sz="1800" dirty="0" smtClean="0"/>
              <a:t>et al. TIP02)</a:t>
            </a:r>
          </a:p>
          <a:p>
            <a:r>
              <a:rPr lang="en-US" sz="2400" dirty="0" smtClean="0"/>
              <a:t>Median error </a:t>
            </a:r>
            <a:r>
              <a:rPr lang="en-US" sz="1800" dirty="0" smtClean="0"/>
              <a:t>(</a:t>
            </a:r>
            <a:r>
              <a:rPr lang="en-US" sz="1800" dirty="0" err="1" smtClean="0"/>
              <a:t>Hordley</a:t>
            </a:r>
            <a:r>
              <a:rPr lang="en-US" sz="1800" dirty="0" smtClean="0"/>
              <a:t> &amp; Finlayson JOSAA06)</a:t>
            </a:r>
          </a:p>
          <a:p>
            <a:r>
              <a:rPr lang="en-US" sz="2400" dirty="0" err="1" smtClean="0"/>
              <a:t>Trimean</a:t>
            </a:r>
            <a:r>
              <a:rPr lang="en-US" sz="2400" dirty="0" smtClean="0"/>
              <a:t> error </a:t>
            </a:r>
            <a:r>
              <a:rPr lang="en-US" sz="1800" dirty="0" smtClean="0"/>
              <a:t>(</a:t>
            </a:r>
            <a:r>
              <a:rPr lang="en-US" sz="1800" dirty="0" err="1" smtClean="0"/>
              <a:t>Gijsenij</a:t>
            </a:r>
            <a:r>
              <a:rPr lang="en-US" sz="1800" dirty="0" smtClean="0"/>
              <a:t> et al. JOSAA09, </a:t>
            </a:r>
            <a:r>
              <a:rPr lang="en-US" sz="1800" dirty="0" err="1"/>
              <a:t>Gijsenij</a:t>
            </a:r>
            <a:r>
              <a:rPr lang="en-US" sz="1800" dirty="0"/>
              <a:t> et al. </a:t>
            </a:r>
            <a:r>
              <a:rPr lang="en-US" sz="1800" dirty="0" smtClean="0"/>
              <a:t>TIP11)</a:t>
            </a:r>
          </a:p>
          <a:p>
            <a:pPr marL="0" indent="0">
              <a:buNone/>
            </a:pPr>
            <a:endParaRPr lang="en-US" dirty="0" smtClean="0"/>
          </a:p>
        </p:txBody>
      </p:sp>
      <p:grpSp>
        <p:nvGrpSpPr>
          <p:cNvPr id="11" name="Group 10"/>
          <p:cNvGrpSpPr/>
          <p:nvPr/>
        </p:nvGrpSpPr>
        <p:grpSpPr>
          <a:xfrm>
            <a:off x="501444" y="4162191"/>
            <a:ext cx="11208775" cy="2563075"/>
            <a:chOff x="501444" y="4089029"/>
            <a:chExt cx="11208775" cy="2665732"/>
          </a:xfrm>
        </p:grpSpPr>
        <p:sp>
          <p:nvSpPr>
            <p:cNvPr id="4" name="Oval 3"/>
            <p:cNvSpPr/>
            <p:nvPr/>
          </p:nvSpPr>
          <p:spPr>
            <a:xfrm>
              <a:off x="501444" y="4089029"/>
              <a:ext cx="6739129" cy="26657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240574" y="5421894"/>
              <a:ext cx="11639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04540" y="4821729"/>
              <a:ext cx="3305679" cy="1200329"/>
            </a:xfrm>
            <a:prstGeom prst="rect">
              <a:avLst/>
            </a:prstGeom>
            <a:noFill/>
          </p:spPr>
          <p:txBody>
            <a:bodyPr wrap="square" rtlCol="0">
              <a:spAutoFit/>
            </a:bodyPr>
            <a:lstStyle/>
            <a:p>
              <a:r>
                <a:rPr lang="en-US" sz="2400" dirty="0">
                  <a:solidFill>
                    <a:srgbClr val="FF0000"/>
                  </a:solidFill>
                </a:rPr>
                <a:t>method’s performance </a:t>
              </a:r>
              <a:r>
                <a:rPr lang="en-US" sz="2400" dirty="0" smtClean="0">
                  <a:solidFill>
                    <a:srgbClr val="FF0000"/>
                  </a:solidFill>
                </a:rPr>
                <a:t>across an </a:t>
              </a:r>
              <a:r>
                <a:rPr lang="en-US" sz="2400" dirty="0">
                  <a:solidFill>
                    <a:srgbClr val="FF0000"/>
                  </a:solidFill>
                </a:rPr>
                <a:t>entire dataset</a:t>
              </a:r>
              <a:r>
                <a:rPr lang="en-US" sz="2400" dirty="0" smtClean="0">
                  <a:solidFill>
                    <a:srgbClr val="FF0000"/>
                  </a:solidFill>
                </a:rPr>
                <a:t>.</a:t>
              </a:r>
              <a:endParaRPr lang="en-US" sz="2400" dirty="0">
                <a:solidFill>
                  <a:srgbClr val="FF0000"/>
                </a:solidFill>
              </a:endParaRPr>
            </a:p>
            <a:p>
              <a:endParaRPr lang="en-US" sz="2400" dirty="0"/>
            </a:p>
          </p:txBody>
        </p:sp>
      </p:grpSp>
      <p:sp>
        <p:nvSpPr>
          <p:cNvPr id="38" name="Content Placeholder 2"/>
          <p:cNvSpPr>
            <a:spLocks noGrp="1"/>
          </p:cNvSpPr>
          <p:nvPr>
            <p:ph idx="1"/>
          </p:nvPr>
        </p:nvSpPr>
        <p:spPr>
          <a:xfrm>
            <a:off x="733425" y="1500876"/>
            <a:ext cx="10515600" cy="339657"/>
          </a:xfrm>
        </p:spPr>
        <p:txBody>
          <a:bodyPr>
            <a:noAutofit/>
          </a:bodyPr>
          <a:lstStyle/>
          <a:p>
            <a:pPr marL="0" indent="0" algn="ctr">
              <a:buNone/>
            </a:pPr>
            <a:r>
              <a:rPr lang="en-US" dirty="0" smtClean="0"/>
              <a:t>White balance algorithms</a:t>
            </a:r>
          </a:p>
          <a:p>
            <a:endParaRPr lang="en-US" dirty="0"/>
          </a:p>
          <a:p>
            <a:endParaRPr lang="en-US" dirty="0" smtClean="0"/>
          </a:p>
        </p:txBody>
      </p:sp>
      <p:grpSp>
        <p:nvGrpSpPr>
          <p:cNvPr id="39" name="Group 38"/>
          <p:cNvGrpSpPr/>
          <p:nvPr/>
        </p:nvGrpSpPr>
        <p:grpSpPr>
          <a:xfrm>
            <a:off x="944819" y="2101019"/>
            <a:ext cx="10241920" cy="987384"/>
            <a:chOff x="944819" y="2410727"/>
            <a:chExt cx="10241920" cy="987384"/>
          </a:xfrm>
        </p:grpSpPr>
        <p:grpSp>
          <p:nvGrpSpPr>
            <p:cNvPr id="40" name="Group 39"/>
            <p:cNvGrpSpPr/>
            <p:nvPr/>
          </p:nvGrpSpPr>
          <p:grpSpPr>
            <a:xfrm>
              <a:off x="944819" y="2420249"/>
              <a:ext cx="1700213" cy="977862"/>
              <a:chOff x="1433512" y="2352673"/>
              <a:chExt cx="1700213" cy="886336"/>
            </a:xfrm>
          </p:grpSpPr>
          <p:grpSp>
            <p:nvGrpSpPr>
              <p:cNvPr id="60" name="Group 59"/>
              <p:cNvGrpSpPr/>
              <p:nvPr/>
            </p:nvGrpSpPr>
            <p:grpSpPr>
              <a:xfrm>
                <a:off x="1433512" y="2352673"/>
                <a:ext cx="1700213" cy="886336"/>
                <a:chOff x="1433512" y="2352673"/>
                <a:chExt cx="1700213" cy="886336"/>
              </a:xfrm>
            </p:grpSpPr>
            <p:sp>
              <p:nvSpPr>
                <p:cNvPr id="62" name="Rounded Rectangle 61"/>
                <p:cNvSpPr/>
                <p:nvPr/>
              </p:nvSpPr>
              <p:spPr>
                <a:xfrm>
                  <a:off x="1433512" y="2352673"/>
                  <a:ext cx="1519235" cy="85455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509712" y="2876348"/>
                  <a:ext cx="1624013" cy="362661"/>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White patch</a:t>
                  </a:r>
                  <a:endParaRPr lang="en-GB" sz="2000" dirty="0">
                    <a:solidFill>
                      <a:schemeClr val="bg1"/>
                    </a:solidFill>
                    <a:latin typeface="+mj-lt"/>
                    <a:cs typeface="Arial" panose="020B0604020202020204" pitchFamily="34" charset="0"/>
                  </a:endParaRPr>
                </a:p>
              </p:txBody>
            </p:sp>
          </p:grpSp>
          <p:sp>
            <p:nvSpPr>
              <p:cNvPr id="61" name="Oval 60"/>
              <p:cNvSpPr/>
              <p:nvPr/>
            </p:nvSpPr>
            <p:spPr>
              <a:xfrm>
                <a:off x="1716960" y="2400300"/>
                <a:ext cx="971550" cy="29734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1971</a:t>
                </a:r>
                <a:endParaRPr lang="en-GB" dirty="0">
                  <a:solidFill>
                    <a:srgbClr val="002060"/>
                  </a:solidFill>
                </a:endParaRPr>
              </a:p>
            </p:txBody>
          </p:sp>
        </p:grpSp>
        <p:grpSp>
          <p:nvGrpSpPr>
            <p:cNvPr id="41" name="Group 40"/>
            <p:cNvGrpSpPr/>
            <p:nvPr/>
          </p:nvGrpSpPr>
          <p:grpSpPr>
            <a:xfrm>
              <a:off x="2549095" y="2418286"/>
              <a:ext cx="1462087" cy="979825"/>
              <a:chOff x="1161363" y="2351216"/>
              <a:chExt cx="1462087" cy="722679"/>
            </a:xfrm>
          </p:grpSpPr>
          <p:grpSp>
            <p:nvGrpSpPr>
              <p:cNvPr id="56" name="Group 55"/>
              <p:cNvGrpSpPr/>
              <p:nvPr/>
            </p:nvGrpSpPr>
            <p:grpSpPr>
              <a:xfrm>
                <a:off x="1161363" y="2351216"/>
                <a:ext cx="1462087" cy="722679"/>
                <a:chOff x="1161363" y="2351216"/>
                <a:chExt cx="1462087" cy="722679"/>
              </a:xfrm>
            </p:grpSpPr>
            <p:sp>
              <p:nvSpPr>
                <p:cNvPr id="58" name="Rounded Rectangle 57"/>
                <p:cNvSpPr/>
                <p:nvPr/>
              </p:nvSpPr>
              <p:spPr>
                <a:xfrm>
                  <a:off x="1161363" y="2351216"/>
                  <a:ext cx="1462087" cy="69827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1230840" y="2778790"/>
                  <a:ext cx="1373558" cy="295105"/>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Grey world</a:t>
                  </a:r>
                  <a:endParaRPr lang="en-GB" sz="2000" dirty="0">
                    <a:solidFill>
                      <a:schemeClr val="bg1"/>
                    </a:solidFill>
                    <a:latin typeface="+mj-lt"/>
                    <a:cs typeface="Arial" panose="020B0604020202020204" pitchFamily="34" charset="0"/>
                  </a:endParaRPr>
                </a:p>
              </p:txBody>
            </p:sp>
          </p:grpSp>
          <p:sp>
            <p:nvSpPr>
              <p:cNvPr id="57" name="Oval 56"/>
              <p:cNvSpPr/>
              <p:nvPr/>
            </p:nvSpPr>
            <p:spPr>
              <a:xfrm>
                <a:off x="1331505" y="2401805"/>
                <a:ext cx="971550" cy="233073"/>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grpSp>
          <p:nvGrpSpPr>
            <p:cNvPr id="42" name="Group 41"/>
            <p:cNvGrpSpPr/>
            <p:nvPr/>
          </p:nvGrpSpPr>
          <p:grpSpPr>
            <a:xfrm>
              <a:off x="7240574" y="2418286"/>
              <a:ext cx="2006738" cy="961865"/>
              <a:chOff x="7172444" y="2418285"/>
              <a:chExt cx="2006738" cy="961865"/>
            </a:xfrm>
          </p:grpSpPr>
          <p:sp>
            <p:nvSpPr>
              <p:cNvPr id="53" name="Rounded Rectangle 52"/>
              <p:cNvSpPr/>
              <p:nvPr/>
            </p:nvSpPr>
            <p:spPr>
              <a:xfrm>
                <a:off x="7188144" y="2418285"/>
                <a:ext cx="1913153" cy="96186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7172444" y="2972593"/>
                <a:ext cx="2006738" cy="369333"/>
              </a:xfrm>
              <a:prstGeom prst="rect">
                <a:avLst/>
              </a:prstGeom>
              <a:noFill/>
            </p:spPr>
            <p:txBody>
              <a:bodyPr wrap="square" rtlCol="0">
                <a:spAutoFit/>
              </a:bodyPr>
              <a:lstStyle/>
              <a:p>
                <a:r>
                  <a:rPr lang="en-GB" dirty="0" smtClean="0">
                    <a:solidFill>
                      <a:schemeClr val="bg1"/>
                    </a:solidFill>
                    <a:latin typeface="+mj-lt"/>
                    <a:cs typeface="Arial" panose="020B0604020202020204" pitchFamily="34" charset="0"/>
                  </a:rPr>
                  <a:t>Corrected moment</a:t>
                </a:r>
                <a:endParaRPr lang="en-GB" dirty="0">
                  <a:solidFill>
                    <a:schemeClr val="bg1"/>
                  </a:solidFill>
                  <a:latin typeface="+mj-lt"/>
                  <a:cs typeface="Arial" panose="020B0604020202020204" pitchFamily="34" charset="0"/>
                </a:endParaRPr>
              </a:p>
            </p:txBody>
          </p:sp>
          <p:sp>
            <p:nvSpPr>
              <p:cNvPr id="55" name="Oval 54"/>
              <p:cNvSpPr/>
              <p:nvPr/>
            </p:nvSpPr>
            <p:spPr>
              <a:xfrm>
                <a:off x="7658945" y="2445307"/>
                <a:ext cx="971550" cy="37333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2014</a:t>
                </a:r>
                <a:endParaRPr lang="en-GB" dirty="0">
                  <a:solidFill>
                    <a:srgbClr val="002060"/>
                  </a:solidFill>
                </a:endParaRPr>
              </a:p>
            </p:txBody>
          </p:sp>
        </p:grpSp>
        <p:grpSp>
          <p:nvGrpSpPr>
            <p:cNvPr id="43" name="Group 42"/>
            <p:cNvGrpSpPr/>
            <p:nvPr/>
          </p:nvGrpSpPr>
          <p:grpSpPr>
            <a:xfrm>
              <a:off x="9100764" y="2410727"/>
              <a:ext cx="2085975" cy="981076"/>
              <a:chOff x="8997518" y="2410727"/>
              <a:chExt cx="2085975" cy="981076"/>
            </a:xfrm>
          </p:grpSpPr>
          <p:sp>
            <p:nvSpPr>
              <p:cNvPr id="50" name="Rounded Rectangle 49"/>
              <p:cNvSpPr/>
              <p:nvPr/>
            </p:nvSpPr>
            <p:spPr>
              <a:xfrm>
                <a:off x="9179182" y="2410727"/>
                <a:ext cx="1640348" cy="98107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8997518" y="2991693"/>
                <a:ext cx="2085975" cy="400110"/>
              </a:xfrm>
              <a:prstGeom prst="rect">
                <a:avLst/>
              </a:prstGeom>
              <a:noFill/>
            </p:spPr>
            <p:txBody>
              <a:bodyPr wrap="square" rtlCol="0">
                <a:spAutoFit/>
              </a:bodyPr>
              <a:lstStyle/>
              <a:p>
                <a:pPr algn="ctr"/>
                <a:r>
                  <a:rPr lang="en-GB" sz="2000" dirty="0" smtClean="0">
                    <a:solidFill>
                      <a:schemeClr val="bg1"/>
                    </a:solidFill>
                    <a:latin typeface="+mj-lt"/>
                    <a:cs typeface="Arial" panose="020B0604020202020204" pitchFamily="34" charset="0"/>
                  </a:rPr>
                  <a:t>CNNs methods</a:t>
                </a:r>
                <a:endParaRPr lang="en-GB" sz="2000" dirty="0">
                  <a:solidFill>
                    <a:schemeClr val="bg1"/>
                  </a:solidFill>
                  <a:latin typeface="+mj-lt"/>
                  <a:cs typeface="Arial" panose="020B0604020202020204" pitchFamily="34" charset="0"/>
                </a:endParaRPr>
              </a:p>
            </p:txBody>
          </p:sp>
          <p:sp>
            <p:nvSpPr>
              <p:cNvPr id="52" name="Oval 51"/>
              <p:cNvSpPr/>
              <p:nvPr/>
            </p:nvSpPr>
            <p:spPr>
              <a:xfrm>
                <a:off x="9554730" y="2494455"/>
                <a:ext cx="971550" cy="342487"/>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2015</a:t>
                </a:r>
                <a:endParaRPr lang="en-GB" dirty="0">
                  <a:solidFill>
                    <a:srgbClr val="002060"/>
                  </a:solidFill>
                </a:endParaRPr>
              </a:p>
            </p:txBody>
          </p:sp>
        </p:grpSp>
        <p:sp>
          <p:nvSpPr>
            <p:cNvPr id="44" name="Oval 43"/>
            <p:cNvSpPr/>
            <p:nvPr/>
          </p:nvSpPr>
          <p:spPr>
            <a:xfrm>
              <a:off x="5995675" y="2800839"/>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324287"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643373" y="2795751"/>
              <a:ext cx="171450" cy="162102"/>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4096223" y="2433901"/>
              <a:ext cx="1462087" cy="94673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4328508" y="2998000"/>
              <a:ext cx="943376" cy="400110"/>
            </a:xfrm>
            <a:prstGeom prst="rect">
              <a:avLst/>
            </a:prstGeom>
            <a:noFill/>
          </p:spPr>
          <p:txBody>
            <a:bodyPr wrap="square" rtlCol="0">
              <a:spAutoFit/>
            </a:bodyPr>
            <a:lstStyle/>
            <a:p>
              <a:r>
                <a:rPr lang="en-GB" sz="2000" dirty="0" smtClean="0">
                  <a:solidFill>
                    <a:schemeClr val="bg1"/>
                  </a:solidFill>
                  <a:latin typeface="+mj-lt"/>
                  <a:cs typeface="Arial" panose="020B0604020202020204" pitchFamily="34" charset="0"/>
                </a:rPr>
                <a:t>Gamut</a:t>
              </a:r>
              <a:endParaRPr lang="en-GB" sz="2000" dirty="0">
                <a:solidFill>
                  <a:schemeClr val="bg1"/>
                </a:solidFill>
                <a:latin typeface="+mj-lt"/>
                <a:cs typeface="Arial" panose="020B0604020202020204" pitchFamily="34" charset="0"/>
              </a:endParaRPr>
            </a:p>
          </p:txBody>
        </p:sp>
        <p:sp>
          <p:nvSpPr>
            <p:cNvPr id="49" name="Oval 48"/>
            <p:cNvSpPr/>
            <p:nvPr/>
          </p:nvSpPr>
          <p:spPr>
            <a:xfrm>
              <a:off x="4290558" y="2486876"/>
              <a:ext cx="971550" cy="316006"/>
            </a:xfrm>
            <a:prstGeom prst="ellips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1980</a:t>
              </a:r>
            </a:p>
          </p:txBody>
        </p:sp>
      </p:grpSp>
      <p:sp>
        <p:nvSpPr>
          <p:cNvPr id="64" name="Content Placeholder 2"/>
          <p:cNvSpPr txBox="1">
            <a:spLocks/>
          </p:cNvSpPr>
          <p:nvPr/>
        </p:nvSpPr>
        <p:spPr>
          <a:xfrm>
            <a:off x="823600" y="3406293"/>
            <a:ext cx="10515600" cy="339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Performance evaluation of algorithms</a:t>
            </a:r>
          </a:p>
          <a:p>
            <a:endParaRPr lang="en-US" dirty="0" smtClean="0"/>
          </a:p>
          <a:p>
            <a:endParaRPr lang="en-US" dirty="0" smtClean="0"/>
          </a:p>
        </p:txBody>
      </p:sp>
    </p:spTree>
    <p:extLst>
      <p:ext uri="{BB962C8B-B14F-4D97-AF65-F5344CB8AC3E}">
        <p14:creationId xmlns:p14="http://schemas.microsoft.com/office/powerpoint/2010/main" val="397538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9746" y="1313069"/>
            <a:ext cx="10122003" cy="5084378"/>
          </a:xfrm>
          <a:prstGeom prst="rect">
            <a:avLst/>
          </a:prstGeom>
        </p:spPr>
      </p:pic>
      <p:sp>
        <p:nvSpPr>
          <p:cNvPr id="5" name="Title 1"/>
          <p:cNvSpPr>
            <a:spLocks noGrp="1"/>
          </p:cNvSpPr>
          <p:nvPr>
            <p:ph type="title"/>
          </p:nvPr>
        </p:nvSpPr>
        <p:spPr>
          <a:xfrm>
            <a:off x="838200" y="365125"/>
            <a:ext cx="10515600" cy="1325563"/>
          </a:xfrm>
        </p:spPr>
        <p:txBody>
          <a:bodyPr>
            <a:normAutofit/>
          </a:bodyPr>
          <a:lstStyle/>
          <a:p>
            <a:pPr algn="ctr"/>
            <a:r>
              <a:rPr lang="en-US" sz="4000" dirty="0" smtClean="0"/>
              <a:t>Motivation for this work</a:t>
            </a:r>
            <a:endParaRPr lang="en-US" sz="4000" dirty="0"/>
          </a:p>
        </p:txBody>
      </p:sp>
      <p:sp>
        <p:nvSpPr>
          <p:cNvPr id="6" name="Rectangle 5"/>
          <p:cNvSpPr/>
          <p:nvPr/>
        </p:nvSpPr>
        <p:spPr>
          <a:xfrm>
            <a:off x="9586451" y="1445343"/>
            <a:ext cx="1017639" cy="4601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3174" y="6456439"/>
            <a:ext cx="3320011" cy="338554"/>
          </a:xfrm>
          <a:prstGeom prst="rect">
            <a:avLst/>
          </a:prstGeom>
          <a:noFill/>
        </p:spPr>
        <p:txBody>
          <a:bodyPr wrap="none" rtlCol="0">
            <a:spAutoFit/>
          </a:bodyPr>
          <a:lstStyle/>
          <a:p>
            <a:r>
              <a:rPr lang="en-US" sz="1600" dirty="0" smtClean="0"/>
              <a:t>Example from Cheng et al, CVPR 2015</a:t>
            </a:r>
            <a:endParaRPr lang="en-US" sz="1600" dirty="0"/>
          </a:p>
        </p:txBody>
      </p:sp>
    </p:spTree>
    <p:extLst>
      <p:ext uri="{BB962C8B-B14F-4D97-AF65-F5344CB8AC3E}">
        <p14:creationId xmlns:p14="http://schemas.microsoft.com/office/powerpoint/2010/main" val="2682168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the same hard images?</a:t>
            </a:r>
            <a:endParaRPr lang="en-US" dirty="0"/>
          </a:p>
        </p:txBody>
      </p:sp>
      <p:pic>
        <p:nvPicPr>
          <p:cNvPr id="4" name="Picture 3"/>
          <p:cNvPicPr>
            <a:picLocks noChangeAspect="1"/>
          </p:cNvPicPr>
          <p:nvPr/>
        </p:nvPicPr>
        <p:blipFill>
          <a:blip r:embed="rId2"/>
          <a:stretch>
            <a:fillRect/>
          </a:stretch>
        </p:blipFill>
        <p:spPr>
          <a:xfrm>
            <a:off x="852948" y="1380558"/>
            <a:ext cx="1169016" cy="5020238"/>
          </a:xfrm>
          <a:prstGeom prst="rect">
            <a:avLst/>
          </a:prstGeom>
        </p:spPr>
      </p:pic>
      <p:sp>
        <p:nvSpPr>
          <p:cNvPr id="5" name="Rectangle 4"/>
          <p:cNvSpPr/>
          <p:nvPr/>
        </p:nvSpPr>
        <p:spPr>
          <a:xfrm>
            <a:off x="838200" y="1631256"/>
            <a:ext cx="1017639" cy="471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5017" y="1534473"/>
            <a:ext cx="3110595" cy="954107"/>
          </a:xfrm>
          <a:prstGeom prst="rect">
            <a:avLst/>
          </a:prstGeom>
          <a:noFill/>
        </p:spPr>
        <p:txBody>
          <a:bodyPr wrap="none" rtlCol="0">
            <a:spAutoFit/>
          </a:bodyPr>
          <a:lstStyle/>
          <a:p>
            <a:r>
              <a:rPr lang="en-US" sz="2800" dirty="0" smtClean="0"/>
              <a:t>Our motivation. . . .</a:t>
            </a:r>
          </a:p>
          <a:p>
            <a:pPr lvl="1"/>
            <a:endParaRPr lang="en-US" sz="2800" dirty="0" smtClean="0"/>
          </a:p>
        </p:txBody>
      </p:sp>
    </p:spTree>
    <p:extLst>
      <p:ext uri="{BB962C8B-B14F-4D97-AF65-F5344CB8AC3E}">
        <p14:creationId xmlns:p14="http://schemas.microsoft.com/office/powerpoint/2010/main" val="367122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10006</TotalTime>
  <Words>4299</Words>
  <Application>Microsoft Office PowerPoint</Application>
  <PresentationFormat>Widescreen</PresentationFormat>
  <Paragraphs>1129</Paragraphs>
  <Slides>49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Cambria Math</vt:lpstr>
      <vt:lpstr>Times New Roman</vt:lpstr>
      <vt:lpstr>Wingdings</vt:lpstr>
      <vt:lpstr>Office Theme</vt:lpstr>
      <vt:lpstr>A Hybrid Strategy For Illuminant Estimation Targeting Hard Images</vt:lpstr>
      <vt:lpstr>Illuminant Estimation</vt:lpstr>
      <vt:lpstr>Motivation for this work</vt:lpstr>
      <vt:lpstr>Motivation for this work</vt:lpstr>
      <vt:lpstr>Motivation for this work</vt:lpstr>
      <vt:lpstr>Motivation for this work</vt:lpstr>
      <vt:lpstr>Motivation for this work</vt:lpstr>
      <vt:lpstr>Motivation for this work</vt:lpstr>
      <vt:lpstr>Are these the same hard images?</vt:lpstr>
      <vt:lpstr>Are these the same hard images?</vt:lpstr>
      <vt:lpstr>Are these the same hard images?</vt:lpstr>
      <vt:lpstr>Are these the same hard images?</vt:lpstr>
      <vt:lpstr>Are these the same hard images?</vt:lpstr>
      <vt:lpstr>Are these the same hard images?</vt:lpstr>
      <vt:lpstr>Illuminant Estimation Algorithms</vt:lpstr>
      <vt:lpstr>Performance of combinations of algorithms on Gehler-Shi dataset</vt:lpstr>
      <vt:lpstr>Performance of combinations of algorithms on Gehler-Shi dataset</vt:lpstr>
      <vt:lpstr>Performance of combinations of algorithms on  482 images of Gehler-Shi* dataset</vt:lpstr>
      <vt:lpstr>Performance of combinations of algorithms on  482 images of Gehler-Shi dataset</vt:lpstr>
      <vt:lpstr>Performance of combinations of algorithms on 482 images of Gehler-Shi dataset</vt:lpstr>
      <vt:lpstr>Performance of combinations of algorithms on 482 images of Gehler-Shi dataset</vt:lpstr>
      <vt:lpstr>Performance of combinations of algorithms on 482 images of Gehler-Shi dataset</vt:lpstr>
      <vt:lpstr>Performance of combinations of algorithms on  482 images of Gehler-Shi dataset</vt:lpstr>
      <vt:lpstr>Performance of Statistical based algorithms on hard images</vt:lpstr>
      <vt:lpstr>Performance of learning based algorithms on hard images</vt:lpstr>
      <vt:lpstr>Hybrid method for targeting hard images feature selection</vt:lpstr>
      <vt:lpstr>Hybrid method for targeting hard images feature selection</vt:lpstr>
      <vt:lpstr>Hybrid method for targeting hard images feature selection</vt:lpstr>
      <vt:lpstr>Hybrid method for targeting hard images feature selection</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Hybrid method for targeting hard images overall procedure</vt:lpstr>
      <vt:lpstr>Results of applying our hybrid method</vt:lpstr>
      <vt:lpstr>Results of applying our hybrid method</vt:lpstr>
      <vt:lpstr>Results of applying our hybrid method</vt:lpstr>
      <vt:lpstr>Results of applying our hybrid method</vt:lpstr>
      <vt:lpstr>Results of applying our hybrid method</vt:lpstr>
      <vt:lpstr>Application</vt:lpstr>
      <vt:lpstr>Removing false hard images from Gehler-Shi dataset</vt:lpstr>
      <vt:lpstr>PowerPoint Presentation</vt:lpstr>
    </vt:vector>
  </TitlesOfParts>
  <Company>University of East Anglia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Hybrid Strategy For Illuminant Estimation Targeting Hard Images</dc:title>
  <dc:creator>Roshanak Zakizadeh (CMP)</dc:creator>
  <cp:lastModifiedBy>NPSoft</cp:lastModifiedBy>
  <cp:revision>188</cp:revision>
  <dcterms:created xsi:type="dcterms:W3CDTF">2015-11-12T11:02:47Z</dcterms:created>
  <dcterms:modified xsi:type="dcterms:W3CDTF">2015-12-11T02:36:37Z</dcterms:modified>
</cp:coreProperties>
</file>